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27"/>
  </p:notesMasterIdLst>
  <p:sldIdLst>
    <p:sldId id="258" r:id="rId4"/>
    <p:sldId id="259" r:id="rId5"/>
    <p:sldId id="260" r:id="rId6"/>
    <p:sldId id="263" r:id="rId7"/>
    <p:sldId id="264" r:id="rId8"/>
    <p:sldId id="269" r:id="rId9"/>
    <p:sldId id="270" r:id="rId10"/>
    <p:sldId id="299" r:id="rId11"/>
    <p:sldId id="272" r:id="rId12"/>
    <p:sldId id="298" r:id="rId13"/>
    <p:sldId id="300" r:id="rId14"/>
    <p:sldId id="286" r:id="rId15"/>
    <p:sldId id="287" r:id="rId16"/>
    <p:sldId id="288" r:id="rId17"/>
    <p:sldId id="289" r:id="rId18"/>
    <p:sldId id="301" r:id="rId19"/>
    <p:sldId id="304" r:id="rId20"/>
    <p:sldId id="302" r:id="rId21"/>
    <p:sldId id="305" r:id="rId22"/>
    <p:sldId id="303" r:id="rId23"/>
    <p:sldId id="306" r:id="rId24"/>
    <p:sldId id="307"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C686B-B404-43DC-8B62-06A573DB54AC}"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E8C7D-2A5E-48CB-AD4C-6BC6222ECD33}" type="slidenum">
              <a:rPr lang="en-US" smtClean="0"/>
              <a:t>‹#›</a:t>
            </a:fld>
            <a:endParaRPr lang="en-US"/>
          </a:p>
        </p:txBody>
      </p:sp>
    </p:spTree>
    <p:extLst>
      <p:ext uri="{BB962C8B-B14F-4D97-AF65-F5344CB8AC3E}">
        <p14:creationId xmlns:p14="http://schemas.microsoft.com/office/powerpoint/2010/main" val="318054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Professor, this is my submission for the final project on the optimization of marketing strategies based on predictive and causal modelling for our client, a large financial institution.</a:t>
            </a:r>
          </a:p>
        </p:txBody>
      </p:sp>
      <p:sp>
        <p:nvSpPr>
          <p:cNvPr id="4" name="Slide Number Placeholder 3"/>
          <p:cNvSpPr>
            <a:spLocks noGrp="1"/>
          </p:cNvSpPr>
          <p:nvPr>
            <p:ph type="sldNum" sz="quarter" idx="5"/>
          </p:nvPr>
        </p:nvSpPr>
        <p:spPr/>
        <p:txBody>
          <a:bodyPr/>
          <a:lstStyle/>
          <a:p>
            <a:fld id="{D94A8402-AD1E-429D-BC7E-36A4F581653C}" type="slidenum">
              <a:rPr lang="en-US" smtClean="0"/>
              <a:t>1</a:t>
            </a:fld>
            <a:endParaRPr lang="en-US"/>
          </a:p>
        </p:txBody>
      </p:sp>
    </p:spTree>
    <p:extLst>
      <p:ext uri="{BB962C8B-B14F-4D97-AF65-F5344CB8AC3E}">
        <p14:creationId xmlns:p14="http://schemas.microsoft.com/office/powerpoint/2010/main" val="818358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17AD8-3803-C0CA-3686-0D32EE21A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A2787-7ADB-86A1-531F-30E74A5D3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C5847-A6AA-8A21-8312-4759AD8ED9F1}"/>
              </a:ext>
            </a:extLst>
          </p:cNvPr>
          <p:cNvSpPr>
            <a:spLocks noGrp="1"/>
          </p:cNvSpPr>
          <p:nvPr>
            <p:ph type="body" idx="1"/>
          </p:nvPr>
        </p:nvSpPr>
        <p:spPr/>
        <p:txBody>
          <a:bodyPr/>
          <a:lstStyle/>
          <a:p>
            <a:r>
              <a:rPr lang="en-US" dirty="0"/>
              <a:t>Some more stats to look at.</a:t>
            </a:r>
          </a:p>
        </p:txBody>
      </p:sp>
      <p:sp>
        <p:nvSpPr>
          <p:cNvPr id="4" name="Slide Number Placeholder 3">
            <a:extLst>
              <a:ext uri="{FF2B5EF4-FFF2-40B4-BE49-F238E27FC236}">
                <a16:creationId xmlns:a16="http://schemas.microsoft.com/office/drawing/2014/main" id="{76DA3FE7-3791-4F3D-FCEC-CEF42D789193}"/>
              </a:ext>
            </a:extLst>
          </p:cNvPr>
          <p:cNvSpPr>
            <a:spLocks noGrp="1"/>
          </p:cNvSpPr>
          <p:nvPr>
            <p:ph type="sldNum" sz="quarter" idx="5"/>
          </p:nvPr>
        </p:nvSpPr>
        <p:spPr/>
        <p:txBody>
          <a:bodyPr/>
          <a:lstStyle/>
          <a:p>
            <a:fld id="{6F9E8C7D-2A5E-48CB-AD4C-6BC6222ECD33}" type="slidenum">
              <a:rPr lang="en-US" smtClean="0"/>
              <a:t>10</a:t>
            </a:fld>
            <a:endParaRPr lang="en-US"/>
          </a:p>
        </p:txBody>
      </p:sp>
    </p:spTree>
    <p:extLst>
      <p:ext uri="{BB962C8B-B14F-4D97-AF65-F5344CB8AC3E}">
        <p14:creationId xmlns:p14="http://schemas.microsoft.com/office/powerpoint/2010/main" val="151610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B5764-E79A-57AB-0319-3FEFCB383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9A076-1A13-3596-544B-5EAAB767D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2AB33-1BC1-17EF-71F9-4C2AFE1BE628}"/>
              </a:ext>
            </a:extLst>
          </p:cNvPr>
          <p:cNvSpPr>
            <a:spLocks noGrp="1"/>
          </p:cNvSpPr>
          <p:nvPr>
            <p:ph type="body" idx="1"/>
          </p:nvPr>
        </p:nvSpPr>
        <p:spPr/>
        <p:txBody>
          <a:bodyPr/>
          <a:lstStyle/>
          <a:p>
            <a:r>
              <a:rPr lang="en-US" dirty="0"/>
              <a:t>For our categorical statistics, we have a relatively unchanged distribution of observations across categories except for </a:t>
            </a:r>
            <a:r>
              <a:rPr lang="en-US" dirty="0" err="1"/>
              <a:t>demog_ho</a:t>
            </a:r>
            <a:r>
              <a:rPr lang="en-US" dirty="0"/>
              <a:t>, in which the negative class dropped by 11%</a:t>
            </a:r>
          </a:p>
        </p:txBody>
      </p:sp>
      <p:sp>
        <p:nvSpPr>
          <p:cNvPr id="4" name="Slide Number Placeholder 3">
            <a:extLst>
              <a:ext uri="{FF2B5EF4-FFF2-40B4-BE49-F238E27FC236}">
                <a16:creationId xmlns:a16="http://schemas.microsoft.com/office/drawing/2014/main" id="{ED54A7BF-10DA-51BB-1F4F-FCECE3AB4BAD}"/>
              </a:ext>
            </a:extLst>
          </p:cNvPr>
          <p:cNvSpPr>
            <a:spLocks noGrp="1"/>
          </p:cNvSpPr>
          <p:nvPr>
            <p:ph type="sldNum" sz="quarter" idx="5"/>
          </p:nvPr>
        </p:nvSpPr>
        <p:spPr/>
        <p:txBody>
          <a:bodyPr/>
          <a:lstStyle/>
          <a:p>
            <a:fld id="{6F9E8C7D-2A5E-48CB-AD4C-6BC6222ECD33}" type="slidenum">
              <a:rPr lang="en-US" smtClean="0"/>
              <a:t>11</a:t>
            </a:fld>
            <a:endParaRPr lang="en-US"/>
          </a:p>
        </p:txBody>
      </p:sp>
    </p:spTree>
    <p:extLst>
      <p:ext uri="{BB962C8B-B14F-4D97-AF65-F5344CB8AC3E}">
        <p14:creationId xmlns:p14="http://schemas.microsoft.com/office/powerpoint/2010/main" val="321333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correlation prior to modelling helps with understanding what variables to be focusing on, or which variables to be wary of in terms of multicollinearity issues.</a:t>
            </a:r>
          </a:p>
        </p:txBody>
      </p:sp>
      <p:sp>
        <p:nvSpPr>
          <p:cNvPr id="4" name="Slide Number Placeholder 3"/>
          <p:cNvSpPr>
            <a:spLocks noGrp="1"/>
          </p:cNvSpPr>
          <p:nvPr>
            <p:ph type="sldNum" sz="quarter" idx="5"/>
          </p:nvPr>
        </p:nvSpPr>
        <p:spPr/>
        <p:txBody>
          <a:bodyPr/>
          <a:lstStyle/>
          <a:p>
            <a:fld id="{6F9E8C7D-2A5E-48CB-AD4C-6BC6222ECD33}" type="slidenum">
              <a:rPr lang="en-US" smtClean="0"/>
              <a:t>12</a:t>
            </a:fld>
            <a:endParaRPr lang="en-US"/>
          </a:p>
        </p:txBody>
      </p:sp>
    </p:spTree>
    <p:extLst>
      <p:ext uri="{BB962C8B-B14F-4D97-AF65-F5344CB8AC3E}">
        <p14:creationId xmlns:p14="http://schemas.microsoft.com/office/powerpoint/2010/main" val="1968423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93539-EC80-73F9-DA52-8034AD694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DE2B2-A068-819C-B2D1-D98607FF1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E36DA-73FC-E1EB-18CA-B9742A18D8FB}"/>
              </a:ext>
            </a:extLst>
          </p:cNvPr>
          <p:cNvSpPr>
            <a:spLocks noGrp="1"/>
          </p:cNvSpPr>
          <p:nvPr>
            <p:ph type="body" idx="1"/>
          </p:nvPr>
        </p:nvSpPr>
        <p:spPr/>
        <p:txBody>
          <a:bodyPr/>
          <a:lstStyle/>
          <a:p>
            <a:r>
              <a:rPr lang="en-US" dirty="0"/>
              <a:t>As part of my EDA, I did some correlation testing using a heatmap and filtered notable correlations by correlation of greater than .6 for further analysis, where the most notable were between rfm1 , 2, and 3, all of which had very high correlation with each other.</a:t>
            </a:r>
          </a:p>
        </p:txBody>
      </p:sp>
      <p:sp>
        <p:nvSpPr>
          <p:cNvPr id="4" name="Slide Number Placeholder 3">
            <a:extLst>
              <a:ext uri="{FF2B5EF4-FFF2-40B4-BE49-F238E27FC236}">
                <a16:creationId xmlns:a16="http://schemas.microsoft.com/office/drawing/2014/main" id="{485E97FB-06D4-4508-2650-31010886B2D1}"/>
              </a:ext>
            </a:extLst>
          </p:cNvPr>
          <p:cNvSpPr>
            <a:spLocks noGrp="1"/>
          </p:cNvSpPr>
          <p:nvPr>
            <p:ph type="sldNum" sz="quarter" idx="5"/>
          </p:nvPr>
        </p:nvSpPr>
        <p:spPr/>
        <p:txBody>
          <a:bodyPr/>
          <a:lstStyle/>
          <a:p>
            <a:fld id="{6F9E8C7D-2A5E-48CB-AD4C-6BC6222ECD33}" type="slidenum">
              <a:rPr lang="en-US" smtClean="0"/>
              <a:t>13</a:t>
            </a:fld>
            <a:endParaRPr lang="en-US"/>
          </a:p>
        </p:txBody>
      </p:sp>
    </p:spTree>
    <p:extLst>
      <p:ext uri="{BB962C8B-B14F-4D97-AF65-F5344CB8AC3E}">
        <p14:creationId xmlns:p14="http://schemas.microsoft.com/office/powerpoint/2010/main" val="231982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modelling, you will notice that I have the best model as being a highly predictive model, but I still have regression coefficients for each.  This is because I leveraged the coefficient signs to inform the variable importance charts shown later.  Additionally, I included 3 interaction terms, those being income and </a:t>
            </a:r>
            <a:r>
              <a:rPr lang="en-US" dirty="0" err="1"/>
              <a:t>homevalue</a:t>
            </a:r>
            <a:r>
              <a:rPr lang="en-US" dirty="0"/>
              <a:t>, age and home value, and age and income.  Across all 3 generalized linear models, those coefficients were reduced to 0 but the predictive models found them to be valuable.  </a:t>
            </a:r>
            <a:br>
              <a:rPr lang="en-US" dirty="0"/>
            </a:br>
            <a:br>
              <a:rPr lang="en-US" dirty="0"/>
            </a:br>
            <a:r>
              <a:rPr lang="en-US" dirty="0"/>
              <a:t>As for modelling strategy, I used the power of h2o’s automatic machine learning function to run several models and optimize them on its own, which is extremely effective for time saving and generating powerful models.</a:t>
            </a:r>
          </a:p>
        </p:txBody>
      </p:sp>
      <p:sp>
        <p:nvSpPr>
          <p:cNvPr id="4" name="Slide Number Placeholder 3"/>
          <p:cNvSpPr>
            <a:spLocks noGrp="1"/>
          </p:cNvSpPr>
          <p:nvPr>
            <p:ph type="sldNum" sz="quarter" idx="5"/>
          </p:nvPr>
        </p:nvSpPr>
        <p:spPr/>
        <p:txBody>
          <a:bodyPr/>
          <a:lstStyle/>
          <a:p>
            <a:fld id="{6F9E8C7D-2A5E-48CB-AD4C-6BC6222ECD33}" type="slidenum">
              <a:rPr lang="en-US" smtClean="0"/>
              <a:t>14</a:t>
            </a:fld>
            <a:endParaRPr lang="en-US"/>
          </a:p>
        </p:txBody>
      </p:sp>
    </p:spTree>
    <p:extLst>
      <p:ext uri="{BB962C8B-B14F-4D97-AF65-F5344CB8AC3E}">
        <p14:creationId xmlns:p14="http://schemas.microsoft.com/office/powerpoint/2010/main" val="3385062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int_tgt</a:t>
            </a:r>
            <a:r>
              <a:rPr lang="en-US" dirty="0"/>
              <a:t>, the best model that was found ended up being a distributed random forest, where running it on the test set performed very similarly to the validation set, proving its capability as a highly generalized model.  I thought the predicted versus actual plot was vital to include here, as it shows that it is fairly conservative with it’s predicted values, but not so much so as to be unreasonable.</a:t>
            </a:r>
          </a:p>
        </p:txBody>
      </p:sp>
      <p:sp>
        <p:nvSpPr>
          <p:cNvPr id="4" name="Slide Number Placeholder 3"/>
          <p:cNvSpPr>
            <a:spLocks noGrp="1"/>
          </p:cNvSpPr>
          <p:nvPr>
            <p:ph type="sldNum" sz="quarter" idx="5"/>
          </p:nvPr>
        </p:nvSpPr>
        <p:spPr/>
        <p:txBody>
          <a:bodyPr/>
          <a:lstStyle/>
          <a:p>
            <a:fld id="{6F9E8C7D-2A5E-48CB-AD4C-6BC6222ECD33}" type="slidenum">
              <a:rPr lang="en-US" smtClean="0"/>
              <a:t>15</a:t>
            </a:fld>
            <a:endParaRPr lang="en-US"/>
          </a:p>
        </p:txBody>
      </p:sp>
    </p:spTree>
    <p:extLst>
      <p:ext uri="{BB962C8B-B14F-4D97-AF65-F5344CB8AC3E}">
        <p14:creationId xmlns:p14="http://schemas.microsoft.com/office/powerpoint/2010/main" val="1988428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94DC-3CD9-4D92-EFBA-718C22001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04EAF-486F-5657-A32D-08E964633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2EA8D-D8F1-FCAD-7A08-6ACA8F040C70}"/>
              </a:ext>
            </a:extLst>
          </p:cNvPr>
          <p:cNvSpPr>
            <a:spLocks noGrp="1"/>
          </p:cNvSpPr>
          <p:nvPr>
            <p:ph type="body" idx="1"/>
          </p:nvPr>
        </p:nvSpPr>
        <p:spPr/>
        <p:txBody>
          <a:bodyPr/>
          <a:lstStyle/>
          <a:p>
            <a:r>
              <a:rPr lang="en-US" dirty="0"/>
              <a:t>What is important here are the bars for the Variable Importance chart and the magnitude and sign of the odds ratio in the table.  The larger the bar for variable importance indicates a more important variable for the model and the larger the odds ratio in absolute value means it is more important, with the sign indicating response causality.  Across all 3 target variables, you will notice a pattern of variable importance, with log_rfm1 being highly important for prediction with a large negative coefficient and odds ratio.  Also notice </a:t>
            </a:r>
            <a:r>
              <a:rPr lang="en-US" dirty="0" err="1"/>
              <a:t>demog_homeval</a:t>
            </a:r>
            <a:r>
              <a:rPr lang="en-US" dirty="0"/>
              <a:t>, rfm5, and rfm9.  More on that later.</a:t>
            </a:r>
          </a:p>
        </p:txBody>
      </p:sp>
      <p:sp>
        <p:nvSpPr>
          <p:cNvPr id="4" name="Slide Number Placeholder 3">
            <a:extLst>
              <a:ext uri="{FF2B5EF4-FFF2-40B4-BE49-F238E27FC236}">
                <a16:creationId xmlns:a16="http://schemas.microsoft.com/office/drawing/2014/main" id="{7A82B44D-18FA-29FE-6221-2F9917BDAA7C}"/>
              </a:ext>
            </a:extLst>
          </p:cNvPr>
          <p:cNvSpPr>
            <a:spLocks noGrp="1"/>
          </p:cNvSpPr>
          <p:nvPr>
            <p:ph type="sldNum" sz="quarter" idx="5"/>
          </p:nvPr>
        </p:nvSpPr>
        <p:spPr/>
        <p:txBody>
          <a:bodyPr/>
          <a:lstStyle/>
          <a:p>
            <a:fld id="{6F9E8C7D-2A5E-48CB-AD4C-6BC6222ECD33}" type="slidenum">
              <a:rPr lang="en-US" smtClean="0"/>
              <a:t>16</a:t>
            </a:fld>
            <a:endParaRPr lang="en-US"/>
          </a:p>
        </p:txBody>
      </p:sp>
    </p:spTree>
    <p:extLst>
      <p:ext uri="{BB962C8B-B14F-4D97-AF65-F5344CB8AC3E}">
        <p14:creationId xmlns:p14="http://schemas.microsoft.com/office/powerpoint/2010/main" val="409710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FEA31-83C3-D7FE-1C1A-93F0562E2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4C870-34AD-1FB9-BF2B-27A6D5896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13C5D-4C20-CEBC-ACC4-618CB9A022B5}"/>
              </a:ext>
            </a:extLst>
          </p:cNvPr>
          <p:cNvSpPr>
            <a:spLocks noGrp="1"/>
          </p:cNvSpPr>
          <p:nvPr>
            <p:ph type="body" idx="1"/>
          </p:nvPr>
        </p:nvSpPr>
        <p:spPr/>
        <p:txBody>
          <a:bodyPr/>
          <a:lstStyle/>
          <a:p>
            <a:r>
              <a:rPr lang="en-US" dirty="0"/>
              <a:t>For </a:t>
            </a:r>
            <a:r>
              <a:rPr lang="en-US" dirty="0" err="1"/>
              <a:t>b_tgt</a:t>
            </a:r>
            <a:r>
              <a:rPr lang="en-US" dirty="0"/>
              <a:t>, we get a gradient boosted model as our best performing model in validation.  This model in particular runs incredibly well, an AUC of .9970 in validation and .9965 in testing is very impressive.  Even considering the GLM, which is usually not too impressive at predicting when compared to other models, runs very well with an AUC of .852 which when considering it is a range from .5 at worst and 1.0 at best, .8521 is very respectable.</a:t>
            </a:r>
          </a:p>
        </p:txBody>
      </p:sp>
      <p:sp>
        <p:nvSpPr>
          <p:cNvPr id="4" name="Slide Number Placeholder 3">
            <a:extLst>
              <a:ext uri="{FF2B5EF4-FFF2-40B4-BE49-F238E27FC236}">
                <a16:creationId xmlns:a16="http://schemas.microsoft.com/office/drawing/2014/main" id="{87858EEE-ED00-8178-274C-F6B5D7FD0163}"/>
              </a:ext>
            </a:extLst>
          </p:cNvPr>
          <p:cNvSpPr>
            <a:spLocks noGrp="1"/>
          </p:cNvSpPr>
          <p:nvPr>
            <p:ph type="sldNum" sz="quarter" idx="5"/>
          </p:nvPr>
        </p:nvSpPr>
        <p:spPr/>
        <p:txBody>
          <a:bodyPr/>
          <a:lstStyle/>
          <a:p>
            <a:fld id="{6F9E8C7D-2A5E-48CB-AD4C-6BC6222ECD33}" type="slidenum">
              <a:rPr lang="en-US" smtClean="0"/>
              <a:t>17</a:t>
            </a:fld>
            <a:endParaRPr lang="en-US"/>
          </a:p>
        </p:txBody>
      </p:sp>
    </p:spTree>
    <p:extLst>
      <p:ext uri="{BB962C8B-B14F-4D97-AF65-F5344CB8AC3E}">
        <p14:creationId xmlns:p14="http://schemas.microsoft.com/office/powerpoint/2010/main" val="332513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E856-5C5D-7055-E906-E58FE2E4D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F27B4-E1C8-B810-6BD6-92566DC47B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9E9B7-1A82-7555-EADA-DA293E1AC7EF}"/>
              </a:ext>
            </a:extLst>
          </p:cNvPr>
          <p:cNvSpPr>
            <a:spLocks noGrp="1"/>
          </p:cNvSpPr>
          <p:nvPr>
            <p:ph type="body" idx="1"/>
          </p:nvPr>
        </p:nvSpPr>
        <p:spPr/>
        <p:txBody>
          <a:bodyPr/>
          <a:lstStyle/>
          <a:p>
            <a:r>
              <a:rPr lang="en-US" dirty="0"/>
              <a:t>Here again we see high importance for rfm1, but we also see </a:t>
            </a:r>
            <a:r>
              <a:rPr lang="en-US" dirty="0" err="1"/>
              <a:t>demog_homeval</a:t>
            </a:r>
            <a:r>
              <a:rPr lang="en-US" dirty="0"/>
              <a:t>, rfm5, and rfm9 again, showing high relative variable importance (with rfm1 taking the cake clearly).</a:t>
            </a:r>
          </a:p>
        </p:txBody>
      </p:sp>
      <p:sp>
        <p:nvSpPr>
          <p:cNvPr id="4" name="Slide Number Placeholder 3">
            <a:extLst>
              <a:ext uri="{FF2B5EF4-FFF2-40B4-BE49-F238E27FC236}">
                <a16:creationId xmlns:a16="http://schemas.microsoft.com/office/drawing/2014/main" id="{AB50988F-42C5-7C49-3579-AF1EB970DEAF}"/>
              </a:ext>
            </a:extLst>
          </p:cNvPr>
          <p:cNvSpPr>
            <a:spLocks noGrp="1"/>
          </p:cNvSpPr>
          <p:nvPr>
            <p:ph type="sldNum" sz="quarter" idx="5"/>
          </p:nvPr>
        </p:nvSpPr>
        <p:spPr/>
        <p:txBody>
          <a:bodyPr/>
          <a:lstStyle/>
          <a:p>
            <a:fld id="{6F9E8C7D-2A5E-48CB-AD4C-6BC6222ECD33}" type="slidenum">
              <a:rPr lang="en-US" smtClean="0"/>
              <a:t>18</a:t>
            </a:fld>
            <a:endParaRPr lang="en-US"/>
          </a:p>
        </p:txBody>
      </p:sp>
    </p:spTree>
    <p:extLst>
      <p:ext uri="{BB962C8B-B14F-4D97-AF65-F5344CB8AC3E}">
        <p14:creationId xmlns:p14="http://schemas.microsoft.com/office/powerpoint/2010/main" val="2083179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C6169-D595-9966-D4F1-AF1CE9F29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27E7C-C34D-496E-E62D-BF8A0522A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272C9-521D-5FB9-2341-682849A796C1}"/>
              </a:ext>
            </a:extLst>
          </p:cNvPr>
          <p:cNvSpPr>
            <a:spLocks noGrp="1"/>
          </p:cNvSpPr>
          <p:nvPr>
            <p:ph type="body" idx="1"/>
          </p:nvPr>
        </p:nvSpPr>
        <p:spPr/>
        <p:txBody>
          <a:bodyPr/>
          <a:lstStyle/>
          <a:p>
            <a:r>
              <a:rPr lang="en-US" dirty="0"/>
              <a:t>For count target, we end up with a best model being another distributed random forest, with an </a:t>
            </a:r>
            <a:r>
              <a:rPr lang="en-US" dirty="0" err="1"/>
              <a:t>rmse</a:t>
            </a:r>
            <a:r>
              <a:rPr lang="en-US" dirty="0"/>
              <a:t> of 0.2574 in validation and it even improves in test, at 0.2562., which again is very impressive.  The chart shows that it does a good job at ensuring that no observations are too highly overpredicted or too lowly underpredicted. Something we could take from this in regard to marketing is identifying who the model predicted to purchase 1 or 2 products, but actually bought nothing, and marketing some promotions towards them.</a:t>
            </a:r>
          </a:p>
        </p:txBody>
      </p:sp>
      <p:sp>
        <p:nvSpPr>
          <p:cNvPr id="4" name="Slide Number Placeholder 3">
            <a:extLst>
              <a:ext uri="{FF2B5EF4-FFF2-40B4-BE49-F238E27FC236}">
                <a16:creationId xmlns:a16="http://schemas.microsoft.com/office/drawing/2014/main" id="{BC128FB1-E719-599B-9EE2-5CBC777E1C8A}"/>
              </a:ext>
            </a:extLst>
          </p:cNvPr>
          <p:cNvSpPr>
            <a:spLocks noGrp="1"/>
          </p:cNvSpPr>
          <p:nvPr>
            <p:ph type="sldNum" sz="quarter" idx="5"/>
          </p:nvPr>
        </p:nvSpPr>
        <p:spPr/>
        <p:txBody>
          <a:bodyPr/>
          <a:lstStyle/>
          <a:p>
            <a:fld id="{6F9E8C7D-2A5E-48CB-AD4C-6BC6222ECD33}" type="slidenum">
              <a:rPr lang="en-US" smtClean="0"/>
              <a:t>19</a:t>
            </a:fld>
            <a:endParaRPr lang="en-US"/>
          </a:p>
        </p:txBody>
      </p:sp>
    </p:spTree>
    <p:extLst>
      <p:ext uri="{BB962C8B-B14F-4D97-AF65-F5344CB8AC3E}">
        <p14:creationId xmlns:p14="http://schemas.microsoft.com/office/powerpoint/2010/main" val="94521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right into it, it is important to first discuss what the purpose of this project is.  Why are we bothering to run these models?</a:t>
            </a:r>
          </a:p>
        </p:txBody>
      </p:sp>
      <p:sp>
        <p:nvSpPr>
          <p:cNvPr id="4" name="Slide Number Placeholder 3"/>
          <p:cNvSpPr>
            <a:spLocks noGrp="1"/>
          </p:cNvSpPr>
          <p:nvPr>
            <p:ph type="sldNum" sz="quarter" idx="5"/>
          </p:nvPr>
        </p:nvSpPr>
        <p:spPr/>
        <p:txBody>
          <a:bodyPr/>
          <a:lstStyle/>
          <a:p>
            <a:fld id="{6F9E8C7D-2A5E-48CB-AD4C-6BC6222ECD33}" type="slidenum">
              <a:rPr lang="en-US" smtClean="0"/>
              <a:t>2</a:t>
            </a:fld>
            <a:endParaRPr lang="en-US"/>
          </a:p>
        </p:txBody>
      </p:sp>
    </p:spTree>
    <p:extLst>
      <p:ext uri="{BB962C8B-B14F-4D97-AF65-F5344CB8AC3E}">
        <p14:creationId xmlns:p14="http://schemas.microsoft.com/office/powerpoint/2010/main" val="376322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C96AE-226A-30C4-9C97-CB7A407AD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7119F-43C2-51EC-C73D-B5937F26F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34066-1678-5CCD-52EF-4EF3E70A0895}"/>
              </a:ext>
            </a:extLst>
          </p:cNvPr>
          <p:cNvSpPr>
            <a:spLocks noGrp="1"/>
          </p:cNvSpPr>
          <p:nvPr>
            <p:ph type="body" idx="1"/>
          </p:nvPr>
        </p:nvSpPr>
        <p:spPr/>
        <p:txBody>
          <a:bodyPr/>
          <a:lstStyle/>
          <a:p>
            <a:r>
              <a:rPr lang="en-US" dirty="0"/>
              <a:t>Once again here we see rfm5, 1, and 9 being in the top with </a:t>
            </a:r>
            <a:r>
              <a:rPr lang="en-US" dirty="0" err="1"/>
              <a:t>homeval</a:t>
            </a:r>
            <a:r>
              <a:rPr lang="en-US" dirty="0"/>
              <a:t> not being too far behind.</a:t>
            </a:r>
          </a:p>
        </p:txBody>
      </p:sp>
      <p:sp>
        <p:nvSpPr>
          <p:cNvPr id="4" name="Slide Number Placeholder 3">
            <a:extLst>
              <a:ext uri="{FF2B5EF4-FFF2-40B4-BE49-F238E27FC236}">
                <a16:creationId xmlns:a16="http://schemas.microsoft.com/office/drawing/2014/main" id="{D70C4D8E-E19C-EC76-BFA3-8DB7343CA3DF}"/>
              </a:ext>
            </a:extLst>
          </p:cNvPr>
          <p:cNvSpPr>
            <a:spLocks noGrp="1"/>
          </p:cNvSpPr>
          <p:nvPr>
            <p:ph type="sldNum" sz="quarter" idx="5"/>
          </p:nvPr>
        </p:nvSpPr>
        <p:spPr/>
        <p:txBody>
          <a:bodyPr/>
          <a:lstStyle/>
          <a:p>
            <a:fld id="{6F9E8C7D-2A5E-48CB-AD4C-6BC6222ECD33}" type="slidenum">
              <a:rPr lang="en-US" smtClean="0"/>
              <a:t>20</a:t>
            </a:fld>
            <a:endParaRPr lang="en-US"/>
          </a:p>
        </p:txBody>
      </p:sp>
    </p:spTree>
    <p:extLst>
      <p:ext uri="{BB962C8B-B14F-4D97-AF65-F5344CB8AC3E}">
        <p14:creationId xmlns:p14="http://schemas.microsoft.com/office/powerpoint/2010/main" val="276383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732CE-D8D6-FDC8-F042-7156D513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1DE9E-591C-7F38-3091-FDDAE492B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896A9-95CC-3B68-6188-63C47BF908AB}"/>
              </a:ext>
            </a:extLst>
          </p:cNvPr>
          <p:cNvSpPr>
            <a:spLocks noGrp="1"/>
          </p:cNvSpPr>
          <p:nvPr>
            <p:ph type="body" idx="1"/>
          </p:nvPr>
        </p:nvSpPr>
        <p:spPr/>
        <p:txBody>
          <a:bodyPr/>
          <a:lstStyle/>
          <a:p>
            <a:r>
              <a:rPr lang="en-US" dirty="0"/>
              <a:t>What can we actually glean from these models?</a:t>
            </a:r>
          </a:p>
        </p:txBody>
      </p:sp>
      <p:sp>
        <p:nvSpPr>
          <p:cNvPr id="4" name="Slide Number Placeholder 3">
            <a:extLst>
              <a:ext uri="{FF2B5EF4-FFF2-40B4-BE49-F238E27FC236}">
                <a16:creationId xmlns:a16="http://schemas.microsoft.com/office/drawing/2014/main" id="{3B667445-4A19-F592-9F17-C1892125AC1E}"/>
              </a:ext>
            </a:extLst>
          </p:cNvPr>
          <p:cNvSpPr>
            <a:spLocks noGrp="1"/>
          </p:cNvSpPr>
          <p:nvPr>
            <p:ph type="sldNum" sz="quarter" idx="5"/>
          </p:nvPr>
        </p:nvSpPr>
        <p:spPr/>
        <p:txBody>
          <a:bodyPr/>
          <a:lstStyle/>
          <a:p>
            <a:fld id="{6F9E8C7D-2A5E-48CB-AD4C-6BC6222ECD33}" type="slidenum">
              <a:rPr lang="en-US" smtClean="0"/>
              <a:t>21</a:t>
            </a:fld>
            <a:endParaRPr lang="en-US"/>
          </a:p>
        </p:txBody>
      </p:sp>
    </p:spTree>
    <p:extLst>
      <p:ext uri="{BB962C8B-B14F-4D97-AF65-F5344CB8AC3E}">
        <p14:creationId xmlns:p14="http://schemas.microsoft.com/office/powerpoint/2010/main" val="1576146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0B4DE-9022-AB92-87FD-755C14262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DDA38-6430-42B7-8B59-1D5FE0EB0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0454F-90D2-6CA3-EACE-00F85514CEBC}"/>
              </a:ext>
            </a:extLst>
          </p:cNvPr>
          <p:cNvSpPr>
            <a:spLocks noGrp="1"/>
          </p:cNvSpPr>
          <p:nvPr>
            <p:ph type="body" idx="1"/>
          </p:nvPr>
        </p:nvSpPr>
        <p:spPr/>
        <p:txBody>
          <a:bodyPr/>
          <a:lstStyle/>
          <a:p>
            <a:pPr>
              <a:buNone/>
            </a:pPr>
            <a:r>
              <a:rPr lang="en-US" dirty="0"/>
              <a:t>So, when we examine the variable importance across all three predictive models, we consistently see that rfm1, rfm2, and </a:t>
            </a:r>
            <a:r>
              <a:rPr lang="en-US" dirty="0" err="1"/>
              <a:t>demog_homeval</a:t>
            </a:r>
            <a:r>
              <a:rPr lang="en-US" dirty="0"/>
              <a:t> come out as the most impactful features. That’s absolutely expected.</a:t>
            </a:r>
          </a:p>
          <a:p>
            <a:pPr>
              <a:buNone/>
            </a:pPr>
            <a:r>
              <a:rPr lang="en-US" dirty="0"/>
              <a:t>rfm1 and rfm2 capture past sales behavior — average over the past three years and lifetime, respectively — and </a:t>
            </a:r>
            <a:r>
              <a:rPr lang="en-US" dirty="0" err="1"/>
              <a:t>demog_homeval</a:t>
            </a:r>
            <a:r>
              <a:rPr lang="en-US" dirty="0"/>
              <a:t>, which is a proxy for customer wealth. It's reasonable to assume that individuals with higher wealth are more likely to invest more in financial products.</a:t>
            </a:r>
          </a:p>
          <a:p>
            <a:pPr>
              <a:buNone/>
            </a:pPr>
            <a:r>
              <a:rPr lang="en-US" dirty="0"/>
              <a:t>But here’s something interesting — the coefficient for rfm1 is negative across all response variables. That means that as a customer’s past average sales increase, their likelihood of buying new products or spending more now actually decreases. This is probably due to </a:t>
            </a:r>
            <a:r>
              <a:rPr lang="en-US" b="1" dirty="0"/>
              <a:t>market saturation</a:t>
            </a:r>
            <a:r>
              <a:rPr lang="en-US" dirty="0"/>
              <a:t> — they’ve already purchased quite a bit, so they’re less likely to buy more.</a:t>
            </a:r>
          </a:p>
          <a:p>
            <a:pPr>
              <a:buNone/>
            </a:pPr>
            <a:r>
              <a:rPr lang="en-US" dirty="0"/>
              <a:t>This insight is useful for marketing strategy. Rather than targeting customers who have already spent heavily, it may be more effective to target those </a:t>
            </a:r>
            <a:r>
              <a:rPr lang="en-US" b="1" dirty="0"/>
              <a:t>who haven’t yet</a:t>
            </a:r>
            <a:r>
              <a:rPr lang="en-US" dirty="0"/>
              <a:t>, but could be open to trying products if they’re aware of them.</a:t>
            </a:r>
          </a:p>
          <a:p>
            <a:pPr>
              <a:buNone/>
            </a:pPr>
            <a:r>
              <a:rPr lang="en-US" dirty="0"/>
              <a:t>On the flip side, rfm5, which is the count of purchases in the past 3 years, shows a </a:t>
            </a:r>
            <a:r>
              <a:rPr lang="en-US" b="1" dirty="0"/>
              <a:t>positive</a:t>
            </a:r>
            <a:r>
              <a:rPr lang="en-US" dirty="0"/>
              <a:t> impact across models. These customers are likely </a:t>
            </a:r>
            <a:r>
              <a:rPr lang="en-US" b="1" dirty="0"/>
              <a:t>repeat buyers</a:t>
            </a:r>
            <a:r>
              <a:rPr lang="en-US" dirty="0"/>
              <a:t>, showing loyalty. That makes them ideal for </a:t>
            </a:r>
            <a:r>
              <a:rPr lang="en-US" b="1" dirty="0"/>
              <a:t>retention campaigns</a:t>
            </a:r>
            <a:r>
              <a:rPr lang="en-US" dirty="0"/>
              <a:t>, such as loyalty rewards or personalized deals.</a:t>
            </a:r>
          </a:p>
          <a:p>
            <a:r>
              <a:rPr lang="en-US" dirty="0"/>
              <a:t>Finally, we need to think about who </a:t>
            </a:r>
            <a:r>
              <a:rPr lang="en-US" b="1" dirty="0"/>
              <a:t>not</a:t>
            </a:r>
            <a:r>
              <a:rPr lang="en-US" dirty="0"/>
              <a:t> to target. rfm9, which measures the months since last purchase, has a consistently </a:t>
            </a:r>
            <a:r>
              <a:rPr lang="en-US" b="1" dirty="0"/>
              <a:t>strong negative coefficient</a:t>
            </a:r>
            <a:r>
              <a:rPr lang="en-US" dirty="0"/>
              <a:t>. The longer it's been since their last purchase, the less likely they are to buy again. So we probably shouldn’t waste marketing spend on these customers — they’ve likely disengaged.</a:t>
            </a:r>
          </a:p>
          <a:p>
            <a:endParaRPr lang="en-US" dirty="0"/>
          </a:p>
        </p:txBody>
      </p:sp>
      <p:sp>
        <p:nvSpPr>
          <p:cNvPr id="4" name="Slide Number Placeholder 3">
            <a:extLst>
              <a:ext uri="{FF2B5EF4-FFF2-40B4-BE49-F238E27FC236}">
                <a16:creationId xmlns:a16="http://schemas.microsoft.com/office/drawing/2014/main" id="{20CAE230-0AED-17FB-CAA1-F8BF125DB3D1}"/>
              </a:ext>
            </a:extLst>
          </p:cNvPr>
          <p:cNvSpPr>
            <a:spLocks noGrp="1"/>
          </p:cNvSpPr>
          <p:nvPr>
            <p:ph type="sldNum" sz="quarter" idx="5"/>
          </p:nvPr>
        </p:nvSpPr>
        <p:spPr/>
        <p:txBody>
          <a:bodyPr/>
          <a:lstStyle/>
          <a:p>
            <a:fld id="{6F9E8C7D-2A5E-48CB-AD4C-6BC6222ECD33}" type="slidenum">
              <a:rPr lang="en-US" smtClean="0"/>
              <a:t>22</a:t>
            </a:fld>
            <a:endParaRPr lang="en-US"/>
          </a:p>
        </p:txBody>
      </p:sp>
    </p:spTree>
    <p:extLst>
      <p:ext uri="{BB962C8B-B14F-4D97-AF65-F5344CB8AC3E}">
        <p14:creationId xmlns:p14="http://schemas.microsoft.com/office/powerpoint/2010/main" val="1718428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all!  It has been a pleasure being in your classes, I hope to see you soon.</a:t>
            </a:r>
          </a:p>
        </p:txBody>
      </p:sp>
      <p:sp>
        <p:nvSpPr>
          <p:cNvPr id="4" name="Slide Number Placeholder 3"/>
          <p:cNvSpPr>
            <a:spLocks noGrp="1"/>
          </p:cNvSpPr>
          <p:nvPr>
            <p:ph type="sldNum" sz="quarter" idx="5"/>
          </p:nvPr>
        </p:nvSpPr>
        <p:spPr/>
        <p:txBody>
          <a:bodyPr/>
          <a:lstStyle/>
          <a:p>
            <a:fld id="{6F9E8C7D-2A5E-48CB-AD4C-6BC6222ECD33}" type="slidenum">
              <a:rPr lang="en-US" smtClean="0"/>
              <a:t>23</a:t>
            </a:fld>
            <a:endParaRPr lang="en-US"/>
          </a:p>
        </p:txBody>
      </p:sp>
    </p:spTree>
    <p:extLst>
      <p:ext uri="{BB962C8B-B14F-4D97-AF65-F5344CB8AC3E}">
        <p14:creationId xmlns:p14="http://schemas.microsoft.com/office/powerpoint/2010/main" val="1857474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for this project is to build predictive models that help a major financial </a:t>
            </a:r>
            <a:r>
              <a:rPr lang="en-US" dirty="0" err="1"/>
              <a:t>instutition</a:t>
            </a:r>
            <a:r>
              <a:rPr lang="en-US" dirty="0"/>
              <a:t> better understand and anticipate customer behavior in response to marketing efforts.  It is intended to identify the models that offer the best predictability while maintaining gathering information about the most impactful factors on predicting customer activity.  The initial dataset includes 24 variables and over 1 million observations.  And this project is valuable because it leverages large data to generate real actionable strategies for marketing and revenue generation.</a:t>
            </a:r>
          </a:p>
        </p:txBody>
      </p:sp>
      <p:sp>
        <p:nvSpPr>
          <p:cNvPr id="4" name="Slide Number Placeholder 3"/>
          <p:cNvSpPr>
            <a:spLocks noGrp="1"/>
          </p:cNvSpPr>
          <p:nvPr>
            <p:ph type="sldNum" sz="quarter" idx="5"/>
          </p:nvPr>
        </p:nvSpPr>
        <p:spPr/>
        <p:txBody>
          <a:bodyPr/>
          <a:lstStyle/>
          <a:p>
            <a:fld id="{6F9E8C7D-2A5E-48CB-AD4C-6BC6222ECD33}" type="slidenum">
              <a:rPr lang="en-US" smtClean="0"/>
              <a:t>3</a:t>
            </a:fld>
            <a:endParaRPr lang="en-US"/>
          </a:p>
        </p:txBody>
      </p:sp>
    </p:spTree>
    <p:extLst>
      <p:ext uri="{BB962C8B-B14F-4D97-AF65-F5344CB8AC3E}">
        <p14:creationId xmlns:p14="http://schemas.microsoft.com/office/powerpoint/2010/main" val="102459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background on the original dataset</a:t>
            </a:r>
          </a:p>
        </p:txBody>
      </p:sp>
      <p:sp>
        <p:nvSpPr>
          <p:cNvPr id="4" name="Slide Number Placeholder 3"/>
          <p:cNvSpPr>
            <a:spLocks noGrp="1"/>
          </p:cNvSpPr>
          <p:nvPr>
            <p:ph type="sldNum" sz="quarter" idx="5"/>
          </p:nvPr>
        </p:nvSpPr>
        <p:spPr/>
        <p:txBody>
          <a:bodyPr/>
          <a:lstStyle/>
          <a:p>
            <a:fld id="{6F9E8C7D-2A5E-48CB-AD4C-6BC6222ECD33}" type="slidenum">
              <a:rPr lang="en-US" smtClean="0"/>
              <a:t>4</a:t>
            </a:fld>
            <a:endParaRPr lang="en-US"/>
          </a:p>
        </p:txBody>
      </p:sp>
    </p:spTree>
    <p:extLst>
      <p:ext uri="{BB962C8B-B14F-4D97-AF65-F5344CB8AC3E}">
        <p14:creationId xmlns:p14="http://schemas.microsoft.com/office/powerpoint/2010/main" val="2565896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provided by the client contains 1 million 60 thousand and 38 observations with 24 quantitative and classification variables related to customer activities.  The response variables, our main focuses, measure customer interaction with new products (b)_</a:t>
            </a:r>
            <a:r>
              <a:rPr lang="en-US" dirty="0" err="1"/>
              <a:t>tgt</a:t>
            </a:r>
            <a:r>
              <a:rPr lang="en-US" dirty="0"/>
              <a:t>), the magnitude of those interactions (</a:t>
            </a:r>
            <a:r>
              <a:rPr lang="en-US" dirty="0" err="1"/>
              <a:t>int_tgt</a:t>
            </a:r>
            <a:r>
              <a:rPr lang="en-US" dirty="0"/>
              <a:t>), and the quantity of those interactions (</a:t>
            </a:r>
            <a:r>
              <a:rPr lang="en-US" dirty="0" err="1"/>
              <a:t>count_target</a:t>
            </a:r>
            <a:r>
              <a:rPr lang="en-US" dirty="0"/>
              <a:t>).  The predictors include 2 categorical account and customer activity variables, 12 interval inputs, and 7 demographic inputs</a:t>
            </a:r>
          </a:p>
        </p:txBody>
      </p:sp>
      <p:sp>
        <p:nvSpPr>
          <p:cNvPr id="4" name="Slide Number Placeholder 3"/>
          <p:cNvSpPr>
            <a:spLocks noGrp="1"/>
          </p:cNvSpPr>
          <p:nvPr>
            <p:ph type="sldNum" sz="quarter" idx="5"/>
          </p:nvPr>
        </p:nvSpPr>
        <p:spPr/>
        <p:txBody>
          <a:bodyPr/>
          <a:lstStyle/>
          <a:p>
            <a:fld id="{6F9E8C7D-2A5E-48CB-AD4C-6BC6222ECD33}" type="slidenum">
              <a:rPr lang="en-US" smtClean="0"/>
              <a:t>5</a:t>
            </a:fld>
            <a:endParaRPr lang="en-US"/>
          </a:p>
        </p:txBody>
      </p:sp>
    </p:spTree>
    <p:extLst>
      <p:ext uri="{BB962C8B-B14F-4D97-AF65-F5344CB8AC3E}">
        <p14:creationId xmlns:p14="http://schemas.microsoft.com/office/powerpoint/2010/main" val="252641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our variable descriptions.  </a:t>
            </a:r>
          </a:p>
        </p:txBody>
      </p:sp>
      <p:sp>
        <p:nvSpPr>
          <p:cNvPr id="4" name="Slide Number Placeholder 3"/>
          <p:cNvSpPr>
            <a:spLocks noGrp="1"/>
          </p:cNvSpPr>
          <p:nvPr>
            <p:ph type="sldNum" sz="quarter" idx="5"/>
          </p:nvPr>
        </p:nvSpPr>
        <p:spPr/>
        <p:txBody>
          <a:bodyPr/>
          <a:lstStyle/>
          <a:p>
            <a:fld id="{6F9E8C7D-2A5E-48CB-AD4C-6BC6222ECD33}" type="slidenum">
              <a:rPr lang="en-US" smtClean="0"/>
              <a:t>6</a:t>
            </a:fld>
            <a:endParaRPr lang="en-US"/>
          </a:p>
        </p:txBody>
      </p:sp>
    </p:spTree>
    <p:extLst>
      <p:ext uri="{BB962C8B-B14F-4D97-AF65-F5344CB8AC3E}">
        <p14:creationId xmlns:p14="http://schemas.microsoft.com/office/powerpoint/2010/main" val="348089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descriptions of the available variables from the original dataset.  Our targets are a binary model for trying a new product (Measured by a high AUC), a numeric model for dollar amount of new sales (measured by a low RMSE), and a count model for count of new products purchased (also measured by a low RMSE).  Our categorical inputs are account activity and customer value level.  Our interval inputs are various different metrics of average sales, counts purchased, counts purchased from </a:t>
            </a:r>
            <a:r>
              <a:rPr lang="en-US" dirty="0" err="1"/>
              <a:t>promotionals</a:t>
            </a:r>
            <a:r>
              <a:rPr lang="en-US" dirty="0"/>
              <a:t>, and customer tenure.  And then our demographic inputs include age, gender, homeownership, home value, income level, and geographical retirement percentage.</a:t>
            </a:r>
          </a:p>
        </p:txBody>
      </p:sp>
      <p:sp>
        <p:nvSpPr>
          <p:cNvPr id="4" name="Slide Number Placeholder 3"/>
          <p:cNvSpPr>
            <a:spLocks noGrp="1"/>
          </p:cNvSpPr>
          <p:nvPr>
            <p:ph type="sldNum" sz="quarter" idx="5"/>
          </p:nvPr>
        </p:nvSpPr>
        <p:spPr/>
        <p:txBody>
          <a:bodyPr/>
          <a:lstStyle/>
          <a:p>
            <a:fld id="{6F9E8C7D-2A5E-48CB-AD4C-6BC6222ECD33}" type="slidenum">
              <a:rPr lang="en-US" smtClean="0"/>
              <a:t>7</a:t>
            </a:fld>
            <a:endParaRPr lang="en-US"/>
          </a:p>
        </p:txBody>
      </p:sp>
    </p:spTree>
    <p:extLst>
      <p:ext uri="{BB962C8B-B14F-4D97-AF65-F5344CB8AC3E}">
        <p14:creationId xmlns:p14="http://schemas.microsoft.com/office/powerpoint/2010/main" val="25390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7F069-EEAE-9E1C-6C93-CFCF0B183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7AEC1-2675-6D3C-B953-FBE027D22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8DBC7-5576-A7A1-DF75-A3C76380AF00}"/>
              </a:ext>
            </a:extLst>
          </p:cNvPr>
          <p:cNvSpPr>
            <a:spLocks noGrp="1"/>
          </p:cNvSpPr>
          <p:nvPr>
            <p:ph type="body" idx="1"/>
          </p:nvPr>
        </p:nvSpPr>
        <p:spPr/>
        <p:txBody>
          <a:bodyPr/>
          <a:lstStyle/>
          <a:p>
            <a:r>
              <a:rPr lang="en-US" dirty="0"/>
              <a:t>Next we have our variable descriptions.  </a:t>
            </a:r>
          </a:p>
        </p:txBody>
      </p:sp>
      <p:sp>
        <p:nvSpPr>
          <p:cNvPr id="4" name="Slide Number Placeholder 3">
            <a:extLst>
              <a:ext uri="{FF2B5EF4-FFF2-40B4-BE49-F238E27FC236}">
                <a16:creationId xmlns:a16="http://schemas.microsoft.com/office/drawing/2014/main" id="{50E38E87-A9D7-9E66-2C55-73A771E552C7}"/>
              </a:ext>
            </a:extLst>
          </p:cNvPr>
          <p:cNvSpPr>
            <a:spLocks noGrp="1"/>
          </p:cNvSpPr>
          <p:nvPr>
            <p:ph type="sldNum" sz="quarter" idx="5"/>
          </p:nvPr>
        </p:nvSpPr>
        <p:spPr/>
        <p:txBody>
          <a:bodyPr/>
          <a:lstStyle/>
          <a:p>
            <a:fld id="{6F9E8C7D-2A5E-48CB-AD4C-6BC6222ECD33}" type="slidenum">
              <a:rPr lang="en-US" smtClean="0"/>
              <a:t>8</a:t>
            </a:fld>
            <a:endParaRPr lang="en-US"/>
          </a:p>
        </p:txBody>
      </p:sp>
    </p:spTree>
    <p:extLst>
      <p:ext uri="{BB962C8B-B14F-4D97-AF65-F5344CB8AC3E}">
        <p14:creationId xmlns:p14="http://schemas.microsoft.com/office/powerpoint/2010/main" val="153998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numerical statistics, I have a before and after removing observations with missing variables and limiting the age range to greater than 15 to illustrate the changes in range and skew.  Some notable changes are </a:t>
            </a:r>
            <a:r>
              <a:rPr lang="en-US" dirty="0" err="1"/>
              <a:t>int_tgt</a:t>
            </a:r>
            <a:r>
              <a:rPr lang="en-US" dirty="0"/>
              <a:t>, dropping the max from 500 thousand to 200 thousand, and significantly improving the skew.  Then rfm3 where the skew dropped from 114 to 9.85</a:t>
            </a:r>
          </a:p>
        </p:txBody>
      </p:sp>
      <p:sp>
        <p:nvSpPr>
          <p:cNvPr id="4" name="Slide Number Placeholder 3"/>
          <p:cNvSpPr>
            <a:spLocks noGrp="1"/>
          </p:cNvSpPr>
          <p:nvPr>
            <p:ph type="sldNum" sz="quarter" idx="5"/>
          </p:nvPr>
        </p:nvSpPr>
        <p:spPr/>
        <p:txBody>
          <a:bodyPr/>
          <a:lstStyle/>
          <a:p>
            <a:fld id="{6F9E8C7D-2A5E-48CB-AD4C-6BC6222ECD33}" type="slidenum">
              <a:rPr lang="en-US" smtClean="0"/>
              <a:t>9</a:t>
            </a:fld>
            <a:endParaRPr lang="en-US"/>
          </a:p>
        </p:txBody>
      </p:sp>
    </p:spTree>
    <p:extLst>
      <p:ext uri="{BB962C8B-B14F-4D97-AF65-F5344CB8AC3E}">
        <p14:creationId xmlns:p14="http://schemas.microsoft.com/office/powerpoint/2010/main" val="1465947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6E51-51E1-42A6-9679-8BE7673BCE4D}"/>
              </a:ext>
            </a:extLst>
          </p:cNvPr>
          <p:cNvSpPr>
            <a:spLocks noGrp="1"/>
          </p:cNvSpPr>
          <p:nvPr>
            <p:ph type="ctrTitle"/>
          </p:nvPr>
        </p:nvSpPr>
        <p:spPr>
          <a:xfrm>
            <a:off x="1524000" y="1122363"/>
            <a:ext cx="9144000" cy="2387600"/>
          </a:xfrm>
        </p:spPr>
        <p:txBody>
          <a:bodyPr anchor="b">
            <a:normAutofit/>
          </a:bodyPr>
          <a:lstStyle>
            <a:lvl1pPr algn="ctr">
              <a:defRPr sz="5400">
                <a:solidFill>
                  <a:srgbClr val="3B2360"/>
                </a:solidFill>
                <a:latin typeface="Cambria" panose="02040503050406030204" pitchFamily="18" charset="0"/>
                <a:ea typeface="Cambria" panose="02040503050406030204"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2A5F572-A93D-7BFD-AFB8-E807F82797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6F5D967-0953-F6DE-A03F-0A1FF26D3C9B}"/>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6120A36E-23A8-C0CE-B2D1-F8DD026F6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AF6EC-5C42-684C-D2F3-38B3592A45F2}"/>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680348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60B1-F72C-592D-5C7D-EF1843E421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769A7-79C7-5ED0-36D3-A4E5C3AB2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17E9E-5B2B-7FB5-B0FA-6398BC3B16BF}"/>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6B30D4E3-962D-4A6E-8657-F8CE1AF419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498C2-0981-9624-BB8D-EBF89934FCC5}"/>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33917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677B3-55E6-024B-E3D4-5A51B4056E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3C1D4-2CE2-E44E-7FE2-C59AB8781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60738-9665-4970-4662-8E9C2741A4D5}"/>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242FC76D-8D91-05F2-C835-DB6621516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F9AEE-93EE-CF16-5DDA-9B3EF22150B4}"/>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507952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5957-CE89-0CA9-7BC0-26A494045E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98C0BF-30D4-4D22-71CE-19A2BCC91352}"/>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4" name="Footer Placeholder 3">
            <a:extLst>
              <a:ext uri="{FF2B5EF4-FFF2-40B4-BE49-F238E27FC236}">
                <a16:creationId xmlns:a16="http://schemas.microsoft.com/office/drawing/2014/main" id="{CFBEFC29-D376-D9C2-BD01-57BFEA456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A1E9AA-1508-3F0F-9B94-BDE50CFCECF5}"/>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3495762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5957-CE89-0CA9-7BC0-26A494045E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98C0BF-30D4-4D22-71CE-19A2BCC91352}"/>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4" name="Footer Placeholder 3">
            <a:extLst>
              <a:ext uri="{FF2B5EF4-FFF2-40B4-BE49-F238E27FC236}">
                <a16:creationId xmlns:a16="http://schemas.microsoft.com/office/drawing/2014/main" id="{CFBEFC29-D376-D9C2-BD01-57BFEA456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A1E9AA-1508-3F0F-9B94-BDE50CFCECF5}"/>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3264294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6931-6298-91EB-047E-B40AA52CB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F43E99-AC2D-1379-47FB-2893D35C3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36BE3E-0A55-BB80-589C-1E0C3BD80360}"/>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2AFE1B4F-5B38-4683-31BA-E102B31E6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D2EFC-120F-46D1-0DE2-2DAFC66C95A4}"/>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609813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CBEA-23C0-3E64-5DC8-9FE2EDED1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E3FD37-4357-034B-F663-411E7F6AA5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7F770-4A5C-213E-FDCB-405FF178B659}"/>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2EE7AE91-76C0-7EAC-6D80-DAFFF8B26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B72C-0F87-F548-1001-6CB9C2A4A09E}"/>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993257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F304-6076-3ADC-A4FA-EC56F907A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23F52A-B5DA-9579-51DD-7EF9D5ADFC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F6C97-7BFB-5DC5-6E1F-4EAC6BD27416}"/>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DE20376E-3750-DF01-15C5-CDA672687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9E30C-BD42-7A87-BC20-CC5E454E2DC3}"/>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752442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563F-5531-5D56-1EAB-F4E6CCE4F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707C1E-85A1-F6B6-417C-D36864381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08C503-4681-DE76-21DA-7768C63BE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D9DEF-7FF5-AAF4-5E93-CAF39972C5B7}"/>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AE02F633-BCAD-2ADB-D8C8-DF12D7EF21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4F856-604A-5414-E7FC-FB3C77A69529}"/>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915188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789-9521-03D8-9190-01D507AA91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49A53-7A05-7183-AFBC-F96584E16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F95D8F-EDDA-4359-4EDF-269683D40D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3E4DA-3E36-CFD6-B297-DC9C3907B7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D73E44-C74C-FBAE-EFCE-12A5E553FF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2BC26-B6E7-86B5-EC48-49212B7CA3D4}"/>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8" name="Footer Placeholder 7">
            <a:extLst>
              <a:ext uri="{FF2B5EF4-FFF2-40B4-BE49-F238E27FC236}">
                <a16:creationId xmlns:a16="http://schemas.microsoft.com/office/drawing/2014/main" id="{E1E1AC7A-F45E-1492-1928-E84CBA4D8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358DB6-6915-27E6-1CC1-55447DDF266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1637948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3C1E-31C3-3AB5-911B-BDCB00F6B2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E7F81-9783-C2BB-5234-CAF6AD3FD122}"/>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4" name="Footer Placeholder 3">
            <a:extLst>
              <a:ext uri="{FF2B5EF4-FFF2-40B4-BE49-F238E27FC236}">
                <a16:creationId xmlns:a16="http://schemas.microsoft.com/office/drawing/2014/main" id="{7604AEE8-E4A2-4A32-DC77-82D705B827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412695-3B84-75AA-4CCB-D31D2382541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485571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DDC7-0C72-5439-32EF-C0003CED4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9F32A-7023-B09B-0E21-7C8E99D010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378AB-318B-B452-8DEB-BF9E4622909E}"/>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6263DE2D-BD57-FEE7-288C-A0412AE8A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B5B0A-7520-E86C-A362-43ACAFF86999}"/>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747799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C1B57-4873-95FA-CE53-A2068131A465}"/>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3" name="Footer Placeholder 2">
            <a:extLst>
              <a:ext uri="{FF2B5EF4-FFF2-40B4-BE49-F238E27FC236}">
                <a16:creationId xmlns:a16="http://schemas.microsoft.com/office/drawing/2014/main" id="{0F9B03A0-F1C5-F12E-202B-C14BC10698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53DA0-DA1A-C8DA-A3E4-82B312E9895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1718369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1FC3-566B-29DF-8515-2CAE9F8E2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5FC18-675E-3824-ECAD-287F253D1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F78A1-2EA8-6021-A2F8-E8BC9AE18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4E31A-1FAA-8481-A3F2-084A1467F351}"/>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588C1507-D498-22B2-6D2D-7CA6E3046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B0A35B-11E3-012F-3D81-DB835BB02F3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411292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2681-FB09-1D97-0394-7F809342E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0AB31E-E22F-1E23-77A3-20987E038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F82A87F-0FCC-9B49-18A6-0049CC743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9CA93-37E8-7B3E-1CF5-AD3B81115676}"/>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D8EA1539-5FD8-2377-1C2B-23071E601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E86ED-2FD7-3788-4C4A-30AFD538A56F}"/>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730292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E7CA-AC46-CFB7-824C-B92404F6E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992C50-705D-FE69-35C9-E43AA8695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134A4-F5A9-F0D2-A87D-953855B00F29}"/>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E0F36B23-F28E-9D93-BD77-CC1CF0BB5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08BFC-1ABE-A408-7917-96B30B34B6CE}"/>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46175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600E13-7D3E-2FA5-0432-BDD45344F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099FE-0819-BE39-938E-1FE2E2A8EC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6A744-6806-E600-BAB6-CC82F499B72B}"/>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31450368-C350-0119-ABD7-5B7C7C7AB2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A47BE-B337-4E3D-44DA-5376C18DEE8D}"/>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834746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6931-6298-91EB-047E-B40AA52CB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F43E99-AC2D-1379-47FB-2893D35C3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36BE3E-0A55-BB80-589C-1E0C3BD80360}"/>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2AFE1B4F-5B38-4683-31BA-E102B31E6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D2EFC-120F-46D1-0DE2-2DAFC66C95A4}"/>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478250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CBEA-23C0-3E64-5DC8-9FE2EDED1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E3FD37-4357-034B-F663-411E7F6AA5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7F770-4A5C-213E-FDCB-405FF178B659}"/>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2EE7AE91-76C0-7EAC-6D80-DAFFF8B26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B72C-0F87-F548-1001-6CB9C2A4A09E}"/>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1904310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F304-6076-3ADC-A4FA-EC56F907A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23F52A-B5DA-9579-51DD-7EF9D5ADFC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F6C97-7BFB-5DC5-6E1F-4EAC6BD27416}"/>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DE20376E-3750-DF01-15C5-CDA672687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9E30C-BD42-7A87-BC20-CC5E454E2DC3}"/>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1152626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563F-5531-5D56-1EAB-F4E6CCE4F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707C1E-85A1-F6B6-417C-D36864381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08C503-4681-DE76-21DA-7768C63BE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D9DEF-7FF5-AAF4-5E93-CAF39972C5B7}"/>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AE02F633-BCAD-2ADB-D8C8-DF12D7EF21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4F856-604A-5414-E7FC-FB3C77A69529}"/>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32227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789-9521-03D8-9190-01D507AA91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49A53-7A05-7183-AFBC-F96584E16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F95D8F-EDDA-4359-4EDF-269683D40D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3E4DA-3E36-CFD6-B297-DC9C3907B7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D73E44-C74C-FBAE-EFCE-12A5E553FF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2BC26-B6E7-86B5-EC48-49212B7CA3D4}"/>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8" name="Footer Placeholder 7">
            <a:extLst>
              <a:ext uri="{FF2B5EF4-FFF2-40B4-BE49-F238E27FC236}">
                <a16:creationId xmlns:a16="http://schemas.microsoft.com/office/drawing/2014/main" id="{E1E1AC7A-F45E-1492-1928-E84CBA4D8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358DB6-6915-27E6-1CC1-55447DDF266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741726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051-62FF-154D-8999-8DB173E79E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1D6123-8B73-3B57-70FA-B7D415448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7F0448-6CDE-16ED-5CD0-FEC2E8EC5A2B}"/>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E4378DBF-BA80-BF70-1F18-FEE8EEA5C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35627-1B94-CCB4-0385-D880B7417ECD}"/>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830949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3C1E-31C3-3AB5-911B-BDCB00F6B2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7E7F81-9783-C2BB-5234-CAF6AD3FD122}"/>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4" name="Footer Placeholder 3">
            <a:extLst>
              <a:ext uri="{FF2B5EF4-FFF2-40B4-BE49-F238E27FC236}">
                <a16:creationId xmlns:a16="http://schemas.microsoft.com/office/drawing/2014/main" id="{7604AEE8-E4A2-4A32-DC77-82D705B827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412695-3B84-75AA-4CCB-D31D2382541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134858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C1B57-4873-95FA-CE53-A2068131A465}"/>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3" name="Footer Placeholder 2">
            <a:extLst>
              <a:ext uri="{FF2B5EF4-FFF2-40B4-BE49-F238E27FC236}">
                <a16:creationId xmlns:a16="http://schemas.microsoft.com/office/drawing/2014/main" id="{0F9B03A0-F1C5-F12E-202B-C14BC10698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53DA0-DA1A-C8DA-A3E4-82B312E9895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257246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1FC3-566B-29DF-8515-2CAE9F8E2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5FC18-675E-3824-ECAD-287F253D1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F78A1-2EA8-6021-A2F8-E8BC9AE18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4E31A-1FAA-8481-A3F2-084A1467F351}"/>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588C1507-D498-22B2-6D2D-7CA6E3046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B0A35B-11E3-012F-3D81-DB835BB02F37}"/>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968305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2681-FB09-1D97-0394-7F809342E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0AB31E-E22F-1E23-77A3-20987E038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F82A87F-0FCC-9B49-18A6-0049CC743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9CA93-37E8-7B3E-1CF5-AD3B81115676}"/>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6" name="Footer Placeholder 5">
            <a:extLst>
              <a:ext uri="{FF2B5EF4-FFF2-40B4-BE49-F238E27FC236}">
                <a16:creationId xmlns:a16="http://schemas.microsoft.com/office/drawing/2014/main" id="{D8EA1539-5FD8-2377-1C2B-23071E601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E86ED-2FD7-3788-4C4A-30AFD538A56F}"/>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196489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E7CA-AC46-CFB7-824C-B92404F6E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992C50-705D-FE69-35C9-E43AA8695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134A4-F5A9-F0D2-A87D-953855B00F29}"/>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E0F36B23-F28E-9D93-BD77-CC1CF0BB5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08BFC-1ABE-A408-7917-96B30B34B6CE}"/>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240143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600E13-7D3E-2FA5-0432-BDD45344F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099FE-0819-BE39-938E-1FE2E2A8EC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6A744-6806-E600-BAB6-CC82F499B72B}"/>
              </a:ext>
            </a:extLst>
          </p:cNvPr>
          <p:cNvSpPr>
            <a:spLocks noGrp="1"/>
          </p:cNvSpPr>
          <p:nvPr>
            <p:ph type="dt" sz="half" idx="10"/>
          </p:nvPr>
        </p:nvSpPr>
        <p:spPr/>
        <p:txBody>
          <a:body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31450368-C350-0119-ABD7-5B7C7C7AB2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A47BE-B337-4E3D-44DA-5376C18DEE8D}"/>
              </a:ext>
            </a:extLst>
          </p:cNvPr>
          <p:cNvSpPr>
            <a:spLocks noGrp="1"/>
          </p:cNvSpPr>
          <p:nvPr>
            <p:ph type="sldNum" sz="quarter" idx="12"/>
          </p:nvPr>
        </p:nvSpPr>
        <p:spPr/>
        <p:txBody>
          <a:bodyPr/>
          <a:lstStyle/>
          <a:p>
            <a:fld id="{313746D6-A6D3-4A6B-BA4F-31CC3B203E47}" type="slidenum">
              <a:rPr lang="en-US" smtClean="0"/>
              <a:t>‹#›</a:t>
            </a:fld>
            <a:endParaRPr lang="en-US"/>
          </a:p>
        </p:txBody>
      </p:sp>
    </p:spTree>
    <p:extLst>
      <p:ext uri="{BB962C8B-B14F-4D97-AF65-F5344CB8AC3E}">
        <p14:creationId xmlns:p14="http://schemas.microsoft.com/office/powerpoint/2010/main" val="3073393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7E11-3B61-7445-9A46-91F61E7BB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0F37F-2FB8-48DA-8992-25F235E9E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59758-70C8-1CAF-C0D8-7B2E1F4AD5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7E9A33-12D1-0441-82DD-ADE352246785}"/>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6" name="Footer Placeholder 5">
            <a:extLst>
              <a:ext uri="{FF2B5EF4-FFF2-40B4-BE49-F238E27FC236}">
                <a16:creationId xmlns:a16="http://schemas.microsoft.com/office/drawing/2014/main" id="{091C4AC0-26ED-971D-001B-94270ED3E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5F27A-99D9-65FE-3F4E-D5898F9A83C3}"/>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378637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D0F3-3F22-967C-7452-EA339ED6FA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1AAA6A-F3C8-CE10-7EEB-AE95BD93B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01D7E8-934F-4310-048F-0DBCA3E717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C1BE94-6F8D-61B3-FEC4-C47CABA75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700AD-582D-F997-17C8-CCE919677A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BA0B0-0685-D823-5B8F-F2FAF38E5166}"/>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8" name="Footer Placeholder 7">
            <a:extLst>
              <a:ext uri="{FF2B5EF4-FFF2-40B4-BE49-F238E27FC236}">
                <a16:creationId xmlns:a16="http://schemas.microsoft.com/office/drawing/2014/main" id="{0B532353-8211-1B04-5FD2-D4D437D678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E4DBC3-B709-0466-0B3A-2BFBCB259E1C}"/>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91968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94F3-9E98-2677-C2F8-1932FEB187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6C5162-0D3F-98E7-7151-3315BC9C442A}"/>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4" name="Footer Placeholder 3">
            <a:extLst>
              <a:ext uri="{FF2B5EF4-FFF2-40B4-BE49-F238E27FC236}">
                <a16:creationId xmlns:a16="http://schemas.microsoft.com/office/drawing/2014/main" id="{B2B50889-6B4C-8AF5-4D2C-E1B9065D5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E8932-8467-04DB-4263-92B87D1FFEFB}"/>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012573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A63D4D-B8CE-7F4A-1C6B-80E6E9F9594C}"/>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3" name="Footer Placeholder 2">
            <a:extLst>
              <a:ext uri="{FF2B5EF4-FFF2-40B4-BE49-F238E27FC236}">
                <a16:creationId xmlns:a16="http://schemas.microsoft.com/office/drawing/2014/main" id="{BCED0BB1-33F9-52CF-F1C6-F716312E1E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006C0F-707D-8117-4A66-3C837E2C063F}"/>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372435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D53-CB3C-442E-65F4-FCF0EEF470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F1D1BD-A960-86D3-A33E-F481ABD751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F63C79-8AA3-33ED-0AFF-DEF39BF46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03EB55-A497-2729-BCCC-7D66F2FBCE1B}"/>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6" name="Footer Placeholder 5">
            <a:extLst>
              <a:ext uri="{FF2B5EF4-FFF2-40B4-BE49-F238E27FC236}">
                <a16:creationId xmlns:a16="http://schemas.microsoft.com/office/drawing/2014/main" id="{0FCD8B0A-97FD-9F1B-C6CC-7086B22E6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CC559-0322-EEB1-8E03-360C3C148267}"/>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4239701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94CD-7A6C-B183-F06E-1519837E7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E3B860-BC40-05DC-116E-D034B7F07F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7CC6221-A598-0BCF-3C7A-4A568A861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6E77A-7DA3-82F7-E120-E5FB344A34B5}"/>
              </a:ext>
            </a:extLst>
          </p:cNvPr>
          <p:cNvSpPr>
            <a:spLocks noGrp="1"/>
          </p:cNvSpPr>
          <p:nvPr>
            <p:ph type="dt" sz="half" idx="10"/>
          </p:nvPr>
        </p:nvSpPr>
        <p:spPr/>
        <p:txBody>
          <a:bodyPr/>
          <a:lstStyle/>
          <a:p>
            <a:fld id="{2DE5A2E0-4CFC-463F-90DF-3C7DCC7FA6FE}" type="datetimeFigureOut">
              <a:rPr lang="en-US" smtClean="0"/>
              <a:t>5/18/2025</a:t>
            </a:fld>
            <a:endParaRPr lang="en-US"/>
          </a:p>
        </p:txBody>
      </p:sp>
      <p:sp>
        <p:nvSpPr>
          <p:cNvPr id="6" name="Footer Placeholder 5">
            <a:extLst>
              <a:ext uri="{FF2B5EF4-FFF2-40B4-BE49-F238E27FC236}">
                <a16:creationId xmlns:a16="http://schemas.microsoft.com/office/drawing/2014/main" id="{8BC6C30D-A209-EC4A-FFE5-1DF6E6B56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E9770-ADA6-DE6E-0FD6-F1E30708F1F5}"/>
              </a:ext>
            </a:extLst>
          </p:cNvPr>
          <p:cNvSpPr>
            <a:spLocks noGrp="1"/>
          </p:cNvSpPr>
          <p:nvPr>
            <p:ph type="sldNum" sz="quarter" idx="12"/>
          </p:nvPr>
        </p:nvSpPr>
        <p:spPr/>
        <p:txBody>
          <a:bodyPr/>
          <a:lstStyle/>
          <a:p>
            <a:fld id="{D8F5A62C-E2D6-475A-8E83-6B3CB493EF16}" type="slidenum">
              <a:rPr lang="en-US" smtClean="0"/>
              <a:t>‹#›</a:t>
            </a:fld>
            <a:endParaRPr lang="en-US"/>
          </a:p>
        </p:txBody>
      </p:sp>
    </p:spTree>
    <p:extLst>
      <p:ext uri="{BB962C8B-B14F-4D97-AF65-F5344CB8AC3E}">
        <p14:creationId xmlns:p14="http://schemas.microsoft.com/office/powerpoint/2010/main" val="211708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786E4-6ED3-BAC0-998E-A349BF8D5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F2085F-ED9B-224E-2616-C9B45B2586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65DD2-CEDF-4C9B-6CB6-E0A246787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E5A2E0-4CFC-463F-90DF-3C7DCC7FA6FE}" type="datetimeFigureOut">
              <a:rPr lang="en-US" smtClean="0"/>
              <a:t>5/18/2025</a:t>
            </a:fld>
            <a:endParaRPr lang="en-US"/>
          </a:p>
        </p:txBody>
      </p:sp>
      <p:sp>
        <p:nvSpPr>
          <p:cNvPr id="5" name="Footer Placeholder 4">
            <a:extLst>
              <a:ext uri="{FF2B5EF4-FFF2-40B4-BE49-F238E27FC236}">
                <a16:creationId xmlns:a16="http://schemas.microsoft.com/office/drawing/2014/main" id="{6F79AFF6-B7F2-6720-6555-B83C97F98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1E85D6-FD81-182B-A4CD-D7F8EC645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F5A62C-E2D6-475A-8E83-6B3CB493EF16}" type="slidenum">
              <a:rPr lang="en-US" smtClean="0"/>
              <a:t>‹#›</a:t>
            </a:fld>
            <a:endParaRPr lang="en-US"/>
          </a:p>
        </p:txBody>
      </p:sp>
    </p:spTree>
    <p:extLst>
      <p:ext uri="{BB962C8B-B14F-4D97-AF65-F5344CB8AC3E}">
        <p14:creationId xmlns:p14="http://schemas.microsoft.com/office/powerpoint/2010/main" val="433109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621-4CA2-96DD-3FCF-7DFC06B76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8AFD8-561D-A1CB-36FA-34F8C93375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4A184-6FC2-B0B9-1636-261F8D8CB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AF5FB784-D3F7-A3B5-B012-397A488166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969332-C437-E0BB-A593-D1028A5461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3746D6-A6D3-4A6B-BA4F-31CC3B203E47}" type="slidenum">
              <a:rPr lang="en-US" smtClean="0"/>
              <a:t>‹#›</a:t>
            </a:fld>
            <a:endParaRPr lang="en-US"/>
          </a:p>
        </p:txBody>
      </p:sp>
    </p:spTree>
    <p:extLst>
      <p:ext uri="{BB962C8B-B14F-4D97-AF65-F5344CB8AC3E}">
        <p14:creationId xmlns:p14="http://schemas.microsoft.com/office/powerpoint/2010/main" val="55544812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621-4CA2-96DD-3FCF-7DFC06B76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8AFD8-561D-A1CB-36FA-34F8C93375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4A184-6FC2-B0B9-1636-261F8D8CB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E7FAF5-FE03-472A-9269-006FC15A7EF9}" type="datetimeFigureOut">
              <a:rPr lang="en-US" smtClean="0"/>
              <a:t>5/18/2025</a:t>
            </a:fld>
            <a:endParaRPr lang="en-US"/>
          </a:p>
        </p:txBody>
      </p:sp>
      <p:sp>
        <p:nvSpPr>
          <p:cNvPr id="5" name="Footer Placeholder 4">
            <a:extLst>
              <a:ext uri="{FF2B5EF4-FFF2-40B4-BE49-F238E27FC236}">
                <a16:creationId xmlns:a16="http://schemas.microsoft.com/office/drawing/2014/main" id="{AF5FB784-D3F7-A3B5-B012-397A488166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969332-C437-E0BB-A593-D1028A5461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3746D6-A6D3-4A6B-BA4F-31CC3B203E47}" type="slidenum">
              <a:rPr lang="en-US" smtClean="0"/>
              <a:t>‹#›</a:t>
            </a:fld>
            <a:endParaRPr lang="en-US"/>
          </a:p>
        </p:txBody>
      </p:sp>
    </p:spTree>
    <p:extLst>
      <p:ext uri="{BB962C8B-B14F-4D97-AF65-F5344CB8AC3E}">
        <p14:creationId xmlns:p14="http://schemas.microsoft.com/office/powerpoint/2010/main" val="28687534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E427-FD22-9D77-5EAD-8861AB0800C1}"/>
              </a:ext>
            </a:extLst>
          </p:cNvPr>
          <p:cNvSpPr>
            <a:spLocks noGrp="1"/>
          </p:cNvSpPr>
          <p:nvPr>
            <p:ph type="ctrTitle"/>
          </p:nvPr>
        </p:nvSpPr>
        <p:spPr>
          <a:xfrm>
            <a:off x="290052" y="767453"/>
            <a:ext cx="11611895" cy="1766375"/>
          </a:xfrm>
        </p:spPr>
        <p:txBody>
          <a:bodyPr>
            <a:normAutofit fontScale="90000"/>
          </a:bodyPr>
          <a:lstStyle/>
          <a:p>
            <a:r>
              <a:rPr lang="en-US" sz="6000" dirty="0"/>
              <a:t>Predictive Modeling for Direct Marketing Optimization in Financial Services</a:t>
            </a:r>
            <a:endParaRPr lang="en-US" sz="6000" dirty="0">
              <a:solidFill>
                <a:srgbClr val="3B2360"/>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0DF32BA-2759-1252-27B1-36CE592BB6F0}"/>
              </a:ext>
            </a:extLst>
          </p:cNvPr>
          <p:cNvSpPr>
            <a:spLocks noGrp="1"/>
          </p:cNvSpPr>
          <p:nvPr>
            <p:ph type="subTitle" idx="1"/>
          </p:nvPr>
        </p:nvSpPr>
        <p:spPr>
          <a:xfrm>
            <a:off x="1410929" y="3009644"/>
            <a:ext cx="9144000" cy="419356"/>
          </a:xfrm>
        </p:spPr>
        <p:txBody>
          <a:bodyPr>
            <a:normAutofit/>
          </a:bodyPr>
          <a:lstStyle/>
          <a:p>
            <a:r>
              <a:rPr lang="en-US" sz="1800" dirty="0">
                <a:solidFill>
                  <a:srgbClr val="3B2360"/>
                </a:solidFill>
                <a:latin typeface="Cambria" panose="02040503050406030204" pitchFamily="18" charset="0"/>
                <a:ea typeface="Cambria" panose="02040503050406030204" pitchFamily="18" charset="0"/>
              </a:rPr>
              <a:t>By Shaun Levenson</a:t>
            </a:r>
          </a:p>
        </p:txBody>
      </p:sp>
      <p:cxnSp>
        <p:nvCxnSpPr>
          <p:cNvPr id="5" name="Straight Connector 4">
            <a:extLst>
              <a:ext uri="{FF2B5EF4-FFF2-40B4-BE49-F238E27FC236}">
                <a16:creationId xmlns:a16="http://schemas.microsoft.com/office/drawing/2014/main" id="{0E47FA4A-9FC6-E8AB-B910-E16F017722F3}"/>
              </a:ext>
            </a:extLst>
          </p:cNvPr>
          <p:cNvCxnSpPr/>
          <p:nvPr/>
        </p:nvCxnSpPr>
        <p:spPr>
          <a:xfrm>
            <a:off x="1538748" y="2549439"/>
            <a:ext cx="8888361"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A34255-AF1B-F218-EB3F-D234B57EB793}"/>
              </a:ext>
            </a:extLst>
          </p:cNvPr>
          <p:cNvSpPr txBox="1"/>
          <p:nvPr/>
        </p:nvSpPr>
        <p:spPr>
          <a:xfrm>
            <a:off x="2369573" y="6282813"/>
            <a:ext cx="7452852" cy="369332"/>
          </a:xfrm>
          <a:prstGeom prst="rect">
            <a:avLst/>
          </a:prstGeom>
          <a:noFill/>
        </p:spPr>
        <p:txBody>
          <a:bodyPr wrap="square" rtlCol="0">
            <a:spAutoFit/>
          </a:bodyPr>
          <a:lstStyle/>
          <a:p>
            <a:pPr algn="ctr"/>
            <a:r>
              <a:rPr lang="en-US" dirty="0">
                <a:solidFill>
                  <a:srgbClr val="3B2360"/>
                </a:solidFill>
                <a:latin typeface="Cambria" panose="02040503050406030204" pitchFamily="18" charset="0"/>
                <a:ea typeface="Cambria" panose="02040503050406030204" pitchFamily="18" charset="0"/>
              </a:rPr>
              <a:t>Master of Science in Quantitative Economics</a:t>
            </a:r>
          </a:p>
        </p:txBody>
      </p:sp>
      <p:cxnSp>
        <p:nvCxnSpPr>
          <p:cNvPr id="10" name="Straight Connector 9">
            <a:extLst>
              <a:ext uri="{FF2B5EF4-FFF2-40B4-BE49-F238E27FC236}">
                <a16:creationId xmlns:a16="http://schemas.microsoft.com/office/drawing/2014/main" id="{51E8BC71-6149-6904-ACB4-D4CF16BCC5D8}"/>
              </a:ext>
            </a:extLst>
          </p:cNvPr>
          <p:cNvCxnSpPr/>
          <p:nvPr/>
        </p:nvCxnSpPr>
        <p:spPr>
          <a:xfrm>
            <a:off x="1779637" y="6250125"/>
            <a:ext cx="8888361"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898DA0A-9F0A-1B3E-A3C9-C6D47E0A637F}"/>
              </a:ext>
            </a:extLst>
          </p:cNvPr>
          <p:cNvSpPr txBox="1"/>
          <p:nvPr/>
        </p:nvSpPr>
        <p:spPr>
          <a:xfrm>
            <a:off x="4213121" y="5078336"/>
            <a:ext cx="3765754" cy="369332"/>
          </a:xfrm>
          <a:prstGeom prst="rect">
            <a:avLst/>
          </a:prstGeom>
          <a:noFill/>
        </p:spPr>
        <p:txBody>
          <a:bodyPr wrap="square" rtlCol="0">
            <a:spAutoFit/>
          </a:bodyPr>
          <a:lstStyle/>
          <a:p>
            <a:pPr algn="ctr"/>
            <a:r>
              <a:rPr lang="en-US" dirty="0">
                <a:solidFill>
                  <a:srgbClr val="3B2360"/>
                </a:solidFill>
                <a:latin typeface="Cambria" panose="02040503050406030204" pitchFamily="18" charset="0"/>
                <a:ea typeface="Cambria" panose="02040503050406030204" pitchFamily="18" charset="0"/>
              </a:rPr>
              <a:t>ECON 562: Analytics 2</a:t>
            </a:r>
          </a:p>
        </p:txBody>
      </p:sp>
      <p:sp>
        <p:nvSpPr>
          <p:cNvPr id="7" name="TextBox 6">
            <a:extLst>
              <a:ext uri="{FF2B5EF4-FFF2-40B4-BE49-F238E27FC236}">
                <a16:creationId xmlns:a16="http://schemas.microsoft.com/office/drawing/2014/main" id="{5EDFD0C9-5B2B-BAF7-C155-E91DEA98D999}"/>
              </a:ext>
            </a:extLst>
          </p:cNvPr>
          <p:cNvSpPr txBox="1"/>
          <p:nvPr/>
        </p:nvSpPr>
        <p:spPr>
          <a:xfrm>
            <a:off x="4771100" y="5480355"/>
            <a:ext cx="2649796" cy="276999"/>
          </a:xfrm>
          <a:prstGeom prst="rect">
            <a:avLst/>
          </a:prstGeom>
          <a:noFill/>
        </p:spPr>
        <p:txBody>
          <a:bodyPr wrap="square" rtlCol="0">
            <a:spAutoFit/>
          </a:bodyPr>
          <a:lstStyle/>
          <a:p>
            <a:pPr algn="ctr"/>
            <a:r>
              <a:rPr lang="en-US" sz="1200" dirty="0">
                <a:solidFill>
                  <a:srgbClr val="3B2360"/>
                </a:solidFill>
                <a:latin typeface="Cambria" panose="02040503050406030204" pitchFamily="18" charset="0"/>
                <a:ea typeface="Cambria" panose="02040503050406030204" pitchFamily="18" charset="0"/>
              </a:rPr>
              <a:t>John Garcia</a:t>
            </a:r>
          </a:p>
        </p:txBody>
      </p:sp>
      <p:sp>
        <p:nvSpPr>
          <p:cNvPr id="8" name="TextBox 7">
            <a:extLst>
              <a:ext uri="{FF2B5EF4-FFF2-40B4-BE49-F238E27FC236}">
                <a16:creationId xmlns:a16="http://schemas.microsoft.com/office/drawing/2014/main" id="{EA61B534-2775-FBE0-D78D-80A645EFB2E4}"/>
              </a:ext>
            </a:extLst>
          </p:cNvPr>
          <p:cNvSpPr txBox="1"/>
          <p:nvPr/>
        </p:nvSpPr>
        <p:spPr>
          <a:xfrm>
            <a:off x="4548645" y="5726741"/>
            <a:ext cx="3094706" cy="276999"/>
          </a:xfrm>
          <a:prstGeom prst="rect">
            <a:avLst/>
          </a:prstGeom>
          <a:noFill/>
        </p:spPr>
        <p:txBody>
          <a:bodyPr wrap="square" rtlCol="0">
            <a:spAutoFit/>
          </a:bodyPr>
          <a:lstStyle/>
          <a:p>
            <a:pPr algn="ctr"/>
            <a:r>
              <a:rPr lang="en-US" sz="1200" dirty="0">
                <a:solidFill>
                  <a:srgbClr val="3B2360"/>
                </a:solidFill>
                <a:latin typeface="Cambria" panose="02040503050406030204" pitchFamily="18" charset="0"/>
                <a:ea typeface="Cambria" panose="02040503050406030204" pitchFamily="18" charset="0"/>
              </a:rPr>
              <a:t>Spring 2025</a:t>
            </a:r>
          </a:p>
        </p:txBody>
      </p:sp>
      <p:pic>
        <p:nvPicPr>
          <p:cNvPr id="13" name="Audio 12">
            <a:hlinkClick r:id="" action="ppaction://media"/>
            <a:extLst>
              <a:ext uri="{FF2B5EF4-FFF2-40B4-BE49-F238E27FC236}">
                <a16:creationId xmlns:a16="http://schemas.microsoft.com/office/drawing/2014/main" id="{1A67823C-FD8E-406E-7459-E433886647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3755128"/>
      </p:ext>
    </p:extLst>
  </p:cSld>
  <p:clrMapOvr>
    <a:masterClrMapping/>
  </p:clrMapOvr>
  <mc:AlternateContent xmlns:mc="http://schemas.openxmlformats.org/markup-compatibility/2006">
    <mc:Choice xmlns:p14="http://schemas.microsoft.com/office/powerpoint/2010/main" Requires="p14">
      <p:transition spd="slow" p14:dur="2000" advTm="12873"/>
    </mc:Choice>
    <mc:Fallback>
      <p:transition spd="slow" advTm="1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2CAB6-49AD-4D14-AFE1-3C5D10A40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50FB6-9CBE-CEB4-6359-312F2CCF57FF}"/>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EBBAD4AD-5935-665A-AF71-CBB1EFE1445B}"/>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1C5D3F3-9981-3D3E-A28E-339AF1775CD7}"/>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Numeric Statistics</a:t>
            </a:r>
          </a:p>
        </p:txBody>
      </p:sp>
      <p:cxnSp>
        <p:nvCxnSpPr>
          <p:cNvPr id="9" name="Straight Connector 8">
            <a:extLst>
              <a:ext uri="{FF2B5EF4-FFF2-40B4-BE49-F238E27FC236}">
                <a16:creationId xmlns:a16="http://schemas.microsoft.com/office/drawing/2014/main" id="{2D21C63A-9757-D3CF-CC8F-5887583C788F}"/>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D72441E-44A6-B07D-F400-20F04A8A051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12" name="Content Placeholder 11">
            <a:extLst>
              <a:ext uri="{FF2B5EF4-FFF2-40B4-BE49-F238E27FC236}">
                <a16:creationId xmlns:a16="http://schemas.microsoft.com/office/drawing/2014/main" id="{DFF369BA-8023-5C50-E625-31B5AD1285F3}"/>
              </a:ext>
            </a:extLst>
          </p:cNvPr>
          <p:cNvGraphicFramePr>
            <a:graphicFrameLocks noGrp="1"/>
          </p:cNvGraphicFramePr>
          <p:nvPr>
            <p:ph idx="1"/>
            <p:extLst>
              <p:ext uri="{D42A27DB-BD31-4B8C-83A1-F6EECF244321}">
                <p14:modId xmlns:p14="http://schemas.microsoft.com/office/powerpoint/2010/main" val="1143370107"/>
              </p:ext>
            </p:extLst>
          </p:nvPr>
        </p:nvGraphicFramePr>
        <p:xfrm>
          <a:off x="838199" y="1846186"/>
          <a:ext cx="10744208" cy="4243043"/>
        </p:xfrm>
        <a:graphic>
          <a:graphicData uri="http://schemas.openxmlformats.org/drawingml/2006/table">
            <a:tbl>
              <a:tblPr firstRow="1" firstCol="1" bandRow="1"/>
              <a:tblGrid>
                <a:gridCol w="1343026">
                  <a:extLst>
                    <a:ext uri="{9D8B030D-6E8A-4147-A177-3AD203B41FA5}">
                      <a16:colId xmlns:a16="http://schemas.microsoft.com/office/drawing/2014/main" val="2379461100"/>
                    </a:ext>
                  </a:extLst>
                </a:gridCol>
                <a:gridCol w="1343026">
                  <a:extLst>
                    <a:ext uri="{9D8B030D-6E8A-4147-A177-3AD203B41FA5}">
                      <a16:colId xmlns:a16="http://schemas.microsoft.com/office/drawing/2014/main" val="1340479259"/>
                    </a:ext>
                  </a:extLst>
                </a:gridCol>
                <a:gridCol w="1343026">
                  <a:extLst>
                    <a:ext uri="{9D8B030D-6E8A-4147-A177-3AD203B41FA5}">
                      <a16:colId xmlns:a16="http://schemas.microsoft.com/office/drawing/2014/main" val="3979694796"/>
                    </a:ext>
                  </a:extLst>
                </a:gridCol>
                <a:gridCol w="1343026">
                  <a:extLst>
                    <a:ext uri="{9D8B030D-6E8A-4147-A177-3AD203B41FA5}">
                      <a16:colId xmlns:a16="http://schemas.microsoft.com/office/drawing/2014/main" val="3097370518"/>
                    </a:ext>
                  </a:extLst>
                </a:gridCol>
                <a:gridCol w="1343026">
                  <a:extLst>
                    <a:ext uri="{9D8B030D-6E8A-4147-A177-3AD203B41FA5}">
                      <a16:colId xmlns:a16="http://schemas.microsoft.com/office/drawing/2014/main" val="2593819709"/>
                    </a:ext>
                  </a:extLst>
                </a:gridCol>
                <a:gridCol w="1343026">
                  <a:extLst>
                    <a:ext uri="{9D8B030D-6E8A-4147-A177-3AD203B41FA5}">
                      <a16:colId xmlns:a16="http://schemas.microsoft.com/office/drawing/2014/main" val="1844247699"/>
                    </a:ext>
                  </a:extLst>
                </a:gridCol>
                <a:gridCol w="1343026">
                  <a:extLst>
                    <a:ext uri="{9D8B030D-6E8A-4147-A177-3AD203B41FA5}">
                      <a16:colId xmlns:a16="http://schemas.microsoft.com/office/drawing/2014/main" val="930751104"/>
                    </a:ext>
                  </a:extLst>
                </a:gridCol>
                <a:gridCol w="1343026">
                  <a:extLst>
                    <a:ext uri="{9D8B030D-6E8A-4147-A177-3AD203B41FA5}">
                      <a16:colId xmlns:a16="http://schemas.microsoft.com/office/drawing/2014/main" val="4171046585"/>
                    </a:ext>
                  </a:extLst>
                </a:gridCol>
              </a:tblGrid>
              <a:tr h="207716">
                <a:tc>
                  <a:txBody>
                    <a:bodyPr/>
                    <a:lstStyle/>
                    <a:p>
                      <a:pPr marL="0" marR="0" algn="ctr">
                        <a:buNone/>
                      </a:pPr>
                      <a:r>
                        <a:rPr lang="en-US" sz="14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Variable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Stage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Std Dev</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Median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Max</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Skewness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3487167787"/>
                  </a:ext>
                </a:extLst>
              </a:tr>
              <a:tr h="207716">
                <a:tc>
                  <a:txBody>
                    <a:bodyPr/>
                    <a:lstStyle/>
                    <a:p>
                      <a:pPr marL="0" marR="0" algn="ctr">
                        <a:buNone/>
                      </a:pPr>
                      <a:r>
                        <a:rPr lang="en-US" sz="1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4.51</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115007521"/>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5.67</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4.61</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36.00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1.31</a:t>
                      </a:r>
                    </a:p>
                  </a:txBody>
                  <a:tcPr marL="48111" marR="48111" marT="0" marB="0">
                    <a:lnL>
                      <a:noFill/>
                    </a:lnL>
                    <a:lnR>
                      <a:noFill/>
                    </a:lnR>
                    <a:lnT>
                      <a:noFill/>
                    </a:lnT>
                    <a:lnB>
                      <a:noFill/>
                    </a:lnB>
                    <a:noFill/>
                  </a:tcPr>
                </a:tc>
                <a:extLst>
                  <a:ext uri="{0D108BD9-81ED-4DB2-BD59-A6C34878D82A}">
                    <a16:rowId xmlns:a16="http://schemas.microsoft.com/office/drawing/2014/main" val="2981376477"/>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rfm9</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18.35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4.02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435221438"/>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18.18</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3.87</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18.00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2.00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28.00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-0.73</a:t>
                      </a:r>
                    </a:p>
                  </a:txBody>
                  <a:tcPr marL="48111" marR="48111" marT="0" marB="0">
                    <a:lnL>
                      <a:noFill/>
                    </a:lnL>
                    <a:lnR>
                      <a:noFill/>
                    </a:lnR>
                    <a:lnT>
                      <a:noFill/>
                    </a:lnT>
                    <a:lnB>
                      <a:noFill/>
                    </a:lnB>
                    <a:noFill/>
                  </a:tcPr>
                </a:tc>
                <a:extLst>
                  <a:ext uri="{0D108BD9-81ED-4DB2-BD59-A6C34878D82A}">
                    <a16:rowId xmlns:a16="http://schemas.microsoft.com/office/drawing/2014/main" val="2293543716"/>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12.89</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4.61</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77.00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2.86</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2171043786"/>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13.07</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4.51</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13.00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60.00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2.91</a:t>
                      </a:r>
                    </a:p>
                  </a:txBody>
                  <a:tcPr marL="48111" marR="48111" marT="0" marB="0">
                    <a:lnL>
                      <a:noFill/>
                    </a:lnL>
                    <a:lnR>
                      <a:noFill/>
                    </a:lnR>
                    <a:lnT>
                      <a:noFill/>
                    </a:lnT>
                    <a:lnB>
                      <a:noFill/>
                    </a:lnB>
                    <a:noFill/>
                  </a:tcPr>
                </a:tc>
                <a:extLst>
                  <a:ext uri="{0D108BD9-81ED-4DB2-BD59-A6C34878D82A}">
                    <a16:rowId xmlns:a16="http://schemas.microsoft.com/office/drawing/2014/main" val="1220517206"/>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5.36</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3318219838"/>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5.50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1.29</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6.00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17.00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0.47</a:t>
                      </a:r>
                    </a:p>
                  </a:txBody>
                  <a:tcPr marL="48111" marR="48111" marT="0" marB="0">
                    <a:lnL>
                      <a:noFill/>
                    </a:lnL>
                    <a:lnR>
                      <a:noFill/>
                    </a:lnR>
                    <a:lnT>
                      <a:noFill/>
                    </a:lnT>
                    <a:lnB>
                      <a:noFill/>
                    </a:lnB>
                    <a:noFill/>
                  </a:tcPr>
                </a:tc>
                <a:extLst>
                  <a:ext uri="{0D108BD9-81ED-4DB2-BD59-A6C34878D82A}">
                    <a16:rowId xmlns:a16="http://schemas.microsoft.com/office/drawing/2014/main" val="2233521479"/>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68.13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37.35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64.00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571.00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4028852073"/>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69.32</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37.36</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65.00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13.00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571.00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0.30</a:t>
                      </a:r>
                    </a:p>
                  </a:txBody>
                  <a:tcPr marL="48111" marR="48111" marT="0" marB="0">
                    <a:lnL>
                      <a:noFill/>
                    </a:lnL>
                    <a:lnR>
                      <a:noFill/>
                    </a:lnR>
                    <a:lnT>
                      <a:noFill/>
                    </a:lnT>
                    <a:lnB>
                      <a:noFill/>
                    </a:lnB>
                    <a:noFill/>
                  </a:tcPr>
                </a:tc>
                <a:extLst>
                  <a:ext uri="{0D108BD9-81ED-4DB2-BD59-A6C34878D82A}">
                    <a16:rowId xmlns:a16="http://schemas.microsoft.com/office/drawing/2014/main" val="800663486"/>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demog_age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58.72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16.85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-0.36</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273023171"/>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59.11</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16.43</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60.00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16.00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89.00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-0.24</a:t>
                      </a:r>
                    </a:p>
                  </a:txBody>
                  <a:tcPr marL="48111" marR="48111" marT="0" marB="0">
                    <a:lnL>
                      <a:noFill/>
                    </a:lnL>
                    <a:lnR>
                      <a:noFill/>
                    </a:lnR>
                    <a:lnT>
                      <a:noFill/>
                    </a:lnT>
                    <a:lnB>
                      <a:noFill/>
                    </a:lnB>
                    <a:noFill/>
                  </a:tcPr>
                </a:tc>
                <a:extLst>
                  <a:ext uri="{0D108BD9-81ED-4DB2-BD59-A6C34878D82A}">
                    <a16:rowId xmlns:a16="http://schemas.microsoft.com/office/drawing/2014/main" val="2639375171"/>
                  </a:ext>
                </a:extLst>
              </a:tr>
              <a:tr h="402563">
                <a:tc>
                  <a:txBody>
                    <a:bodyPr/>
                    <a:lstStyle/>
                    <a:p>
                      <a:pPr marL="0" marR="0" algn="ctr">
                        <a:buNone/>
                      </a:pPr>
                      <a:r>
                        <a:rPr lang="en-US" sz="1400" i="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Demog_homeval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106103.55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93289.97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73880.00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600067.00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2.46</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837820601"/>
                  </a:ext>
                </a:extLst>
              </a:tr>
              <a:tr h="207716">
                <a:tc>
                  <a:txBody>
                    <a:bodyPr/>
                    <a:lstStyle/>
                    <a:p>
                      <a:pPr marL="0" marR="0" algn="ctr">
                        <a:buNone/>
                      </a:pPr>
                      <a:r>
                        <a:rPr lang="en-US" sz="1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106619.64</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92456.21</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74908.00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600067.00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2.50</a:t>
                      </a:r>
                    </a:p>
                  </a:txBody>
                  <a:tcPr marL="48111" marR="48111" marT="0" marB="0">
                    <a:lnL>
                      <a:noFill/>
                    </a:lnL>
                    <a:lnR>
                      <a:noFill/>
                    </a:lnR>
                    <a:lnT>
                      <a:noFill/>
                    </a:lnT>
                    <a:lnB>
                      <a:noFill/>
                    </a:lnB>
                    <a:noFill/>
                  </a:tcPr>
                </a:tc>
                <a:extLst>
                  <a:ext uri="{0D108BD9-81ED-4DB2-BD59-A6C34878D82A}">
                    <a16:rowId xmlns:a16="http://schemas.microsoft.com/office/drawing/2014/main" val="4178018549"/>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demog_inc</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40368.69</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28029.02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43174.00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200007.00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0.23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2136570828"/>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46562.05</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25211.91</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46450.00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200007.00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0.24</a:t>
                      </a:r>
                    </a:p>
                  </a:txBody>
                  <a:tcPr marL="48111" marR="48111" marT="0" marB="0">
                    <a:lnL>
                      <a:noFill/>
                    </a:lnL>
                    <a:lnR>
                      <a:noFill/>
                    </a:lnR>
                    <a:lnT>
                      <a:noFill/>
                    </a:lnT>
                    <a:lnB>
                      <a:noFill/>
                    </a:lnB>
                    <a:noFill/>
                  </a:tcPr>
                </a:tc>
                <a:extLst>
                  <a:ext uri="{0D108BD9-81ED-4DB2-BD59-A6C34878D82A}">
                    <a16:rowId xmlns:a16="http://schemas.microsoft.com/office/drawing/2014/main" val="2781310330"/>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demog_pr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30.57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11.53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101.00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a:noFill/>
                    </a:lnR>
                    <a:lnT>
                      <a:noFill/>
                    </a:lnT>
                    <a:lnB>
                      <a:noFill/>
                    </a:lnB>
                    <a:solidFill>
                      <a:srgbClr val="F2F2F2"/>
                    </a:solidFill>
                  </a:tcPr>
                </a:tc>
                <a:extLst>
                  <a:ext uri="{0D108BD9-81ED-4DB2-BD59-A6C34878D82A}">
                    <a16:rowId xmlns:a16="http://schemas.microsoft.com/office/drawing/2014/main" val="2397755575"/>
                  </a:ext>
                </a:extLst>
              </a:tr>
              <a:tr h="207716">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48111" marR="48111"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48111" marR="48111"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31.16</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11.24</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31.00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48111" marR="48111"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100.00</a:t>
                      </a:r>
                    </a:p>
                  </a:txBody>
                  <a:tcPr marL="48111" marR="48111"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-0.09</a:t>
                      </a:r>
                    </a:p>
                  </a:txBody>
                  <a:tcPr marL="48111" marR="48111" marT="0" marB="0">
                    <a:lnL>
                      <a:noFill/>
                    </a:lnL>
                    <a:lnR>
                      <a:noFill/>
                    </a:lnR>
                    <a:lnT>
                      <a:noFill/>
                    </a:lnT>
                    <a:lnB>
                      <a:noFill/>
                    </a:lnB>
                    <a:noFill/>
                  </a:tcPr>
                </a:tc>
                <a:extLst>
                  <a:ext uri="{0D108BD9-81ED-4DB2-BD59-A6C34878D82A}">
                    <a16:rowId xmlns:a16="http://schemas.microsoft.com/office/drawing/2014/main" val="1106594758"/>
                  </a:ext>
                </a:extLst>
              </a:tr>
            </a:tbl>
          </a:graphicData>
        </a:graphic>
      </p:graphicFrame>
      <p:pic>
        <p:nvPicPr>
          <p:cNvPr id="15" name="Audio 14">
            <a:hlinkClick r:id="" action="ppaction://media"/>
            <a:extLst>
              <a:ext uri="{FF2B5EF4-FFF2-40B4-BE49-F238E27FC236}">
                <a16:creationId xmlns:a16="http://schemas.microsoft.com/office/drawing/2014/main" id="{732E022C-403C-EFA4-947F-CACAC7C5EC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11398271"/>
      </p:ext>
    </p:extLst>
  </p:cSld>
  <p:clrMapOvr>
    <a:masterClrMapping/>
  </p:clrMapOvr>
  <mc:AlternateContent xmlns:mc="http://schemas.openxmlformats.org/markup-compatibility/2006">
    <mc:Choice xmlns:p14="http://schemas.microsoft.com/office/powerpoint/2010/main" Requires="p14">
      <p:transition spd="slow" p14:dur="2000" advTm="10118"/>
    </mc:Choice>
    <mc:Fallback>
      <p:transition spd="slow" advTm="1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3E57F-DBFD-B47F-D42B-2280B73A1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BF42-C8E5-8E1D-21D6-D7549051A2F8}"/>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70F5FBAD-E783-12CF-CD41-6B9B9835C6B1}"/>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A1DEC3E-22F2-8E27-27D9-55EAE20F263F}"/>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Categorical Statistics</a:t>
            </a:r>
          </a:p>
        </p:txBody>
      </p:sp>
      <p:cxnSp>
        <p:nvCxnSpPr>
          <p:cNvPr id="9" name="Straight Connector 8">
            <a:extLst>
              <a:ext uri="{FF2B5EF4-FFF2-40B4-BE49-F238E27FC236}">
                <a16:creationId xmlns:a16="http://schemas.microsoft.com/office/drawing/2014/main" id="{BF9B49CB-B7E6-E848-1D2D-855905B32791}"/>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EB375F6-0A63-4941-66B4-16AC8A2863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8" name="Content Placeholder 7">
            <a:extLst>
              <a:ext uri="{FF2B5EF4-FFF2-40B4-BE49-F238E27FC236}">
                <a16:creationId xmlns:a16="http://schemas.microsoft.com/office/drawing/2014/main" id="{8112CB76-8B72-1873-53DC-014122200CDC}"/>
              </a:ext>
            </a:extLst>
          </p:cNvPr>
          <p:cNvGraphicFramePr>
            <a:graphicFrameLocks noGrp="1"/>
          </p:cNvGraphicFramePr>
          <p:nvPr>
            <p:ph idx="1"/>
            <p:extLst>
              <p:ext uri="{D42A27DB-BD31-4B8C-83A1-F6EECF244321}">
                <p14:modId xmlns:p14="http://schemas.microsoft.com/office/powerpoint/2010/main" val="3738621484"/>
              </p:ext>
            </p:extLst>
          </p:nvPr>
        </p:nvGraphicFramePr>
        <p:xfrm>
          <a:off x="838199" y="1840009"/>
          <a:ext cx="10515600" cy="3343275"/>
        </p:xfrm>
        <a:graphic>
          <a:graphicData uri="http://schemas.openxmlformats.org/drawingml/2006/table">
            <a:tbl>
              <a:tblPr firstRow="1" firstCol="1" bandRow="1"/>
              <a:tblGrid>
                <a:gridCol w="1314450">
                  <a:extLst>
                    <a:ext uri="{9D8B030D-6E8A-4147-A177-3AD203B41FA5}">
                      <a16:colId xmlns:a16="http://schemas.microsoft.com/office/drawing/2014/main" val="2300633585"/>
                    </a:ext>
                  </a:extLst>
                </a:gridCol>
                <a:gridCol w="1314450">
                  <a:extLst>
                    <a:ext uri="{9D8B030D-6E8A-4147-A177-3AD203B41FA5}">
                      <a16:colId xmlns:a16="http://schemas.microsoft.com/office/drawing/2014/main" val="257124304"/>
                    </a:ext>
                  </a:extLst>
                </a:gridCol>
                <a:gridCol w="1314450">
                  <a:extLst>
                    <a:ext uri="{9D8B030D-6E8A-4147-A177-3AD203B41FA5}">
                      <a16:colId xmlns:a16="http://schemas.microsoft.com/office/drawing/2014/main" val="3197783551"/>
                    </a:ext>
                  </a:extLst>
                </a:gridCol>
                <a:gridCol w="1314450">
                  <a:extLst>
                    <a:ext uri="{9D8B030D-6E8A-4147-A177-3AD203B41FA5}">
                      <a16:colId xmlns:a16="http://schemas.microsoft.com/office/drawing/2014/main" val="452929660"/>
                    </a:ext>
                  </a:extLst>
                </a:gridCol>
                <a:gridCol w="1314450">
                  <a:extLst>
                    <a:ext uri="{9D8B030D-6E8A-4147-A177-3AD203B41FA5}">
                      <a16:colId xmlns:a16="http://schemas.microsoft.com/office/drawing/2014/main" val="3728539588"/>
                    </a:ext>
                  </a:extLst>
                </a:gridCol>
                <a:gridCol w="1314450">
                  <a:extLst>
                    <a:ext uri="{9D8B030D-6E8A-4147-A177-3AD203B41FA5}">
                      <a16:colId xmlns:a16="http://schemas.microsoft.com/office/drawing/2014/main" val="1921648614"/>
                    </a:ext>
                  </a:extLst>
                </a:gridCol>
                <a:gridCol w="1314450">
                  <a:extLst>
                    <a:ext uri="{9D8B030D-6E8A-4147-A177-3AD203B41FA5}">
                      <a16:colId xmlns:a16="http://schemas.microsoft.com/office/drawing/2014/main" val="503634121"/>
                    </a:ext>
                  </a:extLst>
                </a:gridCol>
                <a:gridCol w="1314450">
                  <a:extLst>
                    <a:ext uri="{9D8B030D-6E8A-4147-A177-3AD203B41FA5}">
                      <a16:colId xmlns:a16="http://schemas.microsoft.com/office/drawing/2014/main" val="2392086960"/>
                    </a:ext>
                  </a:extLst>
                </a:gridCol>
              </a:tblGrid>
              <a:tr h="0">
                <a:tc>
                  <a:txBody>
                    <a:bodyPr/>
                    <a:lstStyle/>
                    <a:p>
                      <a:pPr algn="ctr" fontAlgn="t"/>
                      <a:r>
                        <a:rPr lang="en-US" sz="1400" b="1" i="1" u="none" strike="noStrike" dirty="0">
                          <a:solidFill>
                            <a:srgbClr val="000000"/>
                          </a:solidFill>
                          <a:effectLst/>
                          <a:latin typeface="Calibri" panose="020F0502020204030204" pitchFamily="34" charset="0"/>
                        </a:rPr>
                        <a:t>Variable</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a:solidFill>
                            <a:srgbClr val="000000"/>
                          </a:solidFill>
                          <a:effectLst/>
                          <a:latin typeface="Calibri" panose="020F0502020204030204" pitchFamily="34" charset="0"/>
                        </a:rPr>
                        <a:t>Level</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Count (Before)</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 (Before)</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Count (After)</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 (After)</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Variable</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algn="ctr" fontAlgn="t"/>
                      <a:r>
                        <a:rPr lang="en-US" sz="1400" b="1" i="1" u="none" strike="noStrike" dirty="0">
                          <a:solidFill>
                            <a:srgbClr val="000000"/>
                          </a:solidFill>
                          <a:effectLst/>
                          <a:latin typeface="Calibri" panose="020F0502020204030204" pitchFamily="34" charset="0"/>
                        </a:rPr>
                        <a:t>Level</a:t>
                      </a:r>
                    </a:p>
                  </a:txBody>
                  <a:tcPr marL="9525" marR="9525" marT="9525"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072526340"/>
                  </a:ext>
                </a:extLst>
              </a:tr>
              <a:tr h="212759">
                <a:tc>
                  <a:txBody>
                    <a:bodyPr/>
                    <a:lstStyle/>
                    <a:p>
                      <a:pPr algn="ctr" fontAlgn="b"/>
                      <a:r>
                        <a:rPr lang="en-US" sz="1400" b="0" i="0" u="none" strike="noStrike" dirty="0" err="1">
                          <a:solidFill>
                            <a:srgbClr val="000000"/>
                          </a:solidFill>
                          <a:effectLst/>
                          <a:latin typeface="Calibri" panose="020F0502020204030204" pitchFamily="34" charset="0"/>
                        </a:rPr>
                        <a:t>b_tgt</a:t>
                      </a:r>
                      <a:endParaRPr lang="en-US" sz="1400" b="0" i="0" u="none" strike="noStrike" dirty="0">
                        <a:solidFill>
                          <a:srgbClr val="000000"/>
                        </a:solidFill>
                        <a:effectLst/>
                        <a:latin typeface="Calibri" panose="020F0502020204030204" pitchFamily="34" charset="0"/>
                      </a:endParaRPr>
                    </a:p>
                  </a:txBody>
                  <a:tcPr marL="9525" marR="9525" marT="9525" marB="0" anchor="b">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848529</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80.05%</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471669</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76.61%</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b_tgt</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0</a:t>
                      </a:r>
                    </a:p>
                  </a:txBody>
                  <a:tcPr marL="9525" marR="9525" marT="9525" marB="0" anchor="b">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878434790"/>
                  </a:ext>
                </a:extLst>
              </a:tr>
              <a:tr h="212759">
                <a:tc>
                  <a:txBody>
                    <a:bodyPr/>
                    <a:lstStyle/>
                    <a:p>
                      <a:pPr algn="ctr" fontAlgn="b"/>
                      <a:r>
                        <a:rPr lang="en-US" sz="1400" b="0" i="0" u="none" strike="noStrike" dirty="0">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211509</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19.95%</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144045</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23.39%</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extLst>
                  <a:ext uri="{0D108BD9-81ED-4DB2-BD59-A6C34878D82A}">
                    <a16:rowId xmlns:a16="http://schemas.microsoft.com/office/drawing/2014/main" val="2417618176"/>
                  </a:ext>
                </a:extLst>
              </a:tr>
              <a:tr h="212759">
                <a:tc>
                  <a:txBody>
                    <a:bodyPr/>
                    <a:lstStyle/>
                    <a:p>
                      <a:pPr algn="ctr" fontAlgn="b"/>
                      <a:r>
                        <a:rPr lang="en-US" sz="1400" b="0" i="0" u="none" strike="noStrike">
                          <a:solidFill>
                            <a:srgbClr val="000000"/>
                          </a:solidFill>
                          <a:effectLst/>
                          <a:latin typeface="Calibri" panose="020F0502020204030204" pitchFamily="34" charset="0"/>
                        </a:rPr>
                        <a:t>cat_input1</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X</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831371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78.43%</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498539</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80.97%</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cat_input1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X</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1819732037"/>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77847</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7.34%</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37624</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6.11%</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2445693802"/>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Z</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150820</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14.23%</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79551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12.92%</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Z</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2011276159"/>
                  </a:ext>
                </a:extLst>
              </a:tr>
              <a:tr h="212759">
                <a:tc>
                  <a:txBody>
                    <a:bodyPr/>
                    <a:lstStyle/>
                    <a:p>
                      <a:pPr algn="ctr" fontAlgn="b"/>
                      <a:r>
                        <a:rPr lang="en-US" sz="1400" b="0" i="0" u="none" strike="noStrike">
                          <a:solidFill>
                            <a:srgbClr val="000000"/>
                          </a:solidFill>
                          <a:effectLst/>
                          <a:latin typeface="Calibri" panose="020F0502020204030204" pitchFamily="34" charset="0"/>
                        </a:rPr>
                        <a:t>cat_input2</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A</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188398</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17.77%</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110689</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17.98%</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cat_input2</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a:t>
                      </a:r>
                    </a:p>
                  </a:txBody>
                  <a:tcPr marL="9525" marR="9525" marT="9525" marB="0" anchor="b">
                    <a:lnL>
                      <a:noFill/>
                    </a:lnL>
                    <a:lnR>
                      <a:noFill/>
                    </a:lnR>
                    <a:lnT>
                      <a:noFill/>
                    </a:lnT>
                    <a:lnB>
                      <a:noFill/>
                    </a:lnB>
                    <a:noFill/>
                  </a:tcPr>
                </a:tc>
                <a:extLst>
                  <a:ext uri="{0D108BD9-81ED-4DB2-BD59-A6C34878D82A}">
                    <a16:rowId xmlns:a16="http://schemas.microsoft.com/office/drawing/2014/main" val="89665022"/>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B</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192382</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18.15%</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118279</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19.21%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B</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1802270697"/>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C</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169550</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15.99%</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101607</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16.50%</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C</a:t>
                      </a:r>
                    </a:p>
                  </a:txBody>
                  <a:tcPr marL="9525" marR="9525" marT="9525" marB="0" anchor="b">
                    <a:lnL>
                      <a:noFill/>
                    </a:lnL>
                    <a:lnR>
                      <a:noFill/>
                    </a:lnR>
                    <a:lnT>
                      <a:noFill/>
                    </a:lnT>
                    <a:lnB>
                      <a:noFill/>
                    </a:lnB>
                    <a:noFill/>
                  </a:tcPr>
                </a:tc>
                <a:extLst>
                  <a:ext uri="{0D108BD9-81ED-4DB2-BD59-A6C34878D82A}">
                    <a16:rowId xmlns:a16="http://schemas.microsoft.com/office/drawing/2014/main" val="752763081"/>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D</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122282</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11.54%</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71510</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11.61%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D</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4138281314"/>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E</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387426</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36.55%</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213629</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34.70%</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E</a:t>
                      </a:r>
                    </a:p>
                  </a:txBody>
                  <a:tcPr marL="9525" marR="9525" marT="9525" marB="0" anchor="b">
                    <a:lnL>
                      <a:noFill/>
                    </a:lnL>
                    <a:lnR>
                      <a:noFill/>
                    </a:lnR>
                    <a:lnT>
                      <a:noFill/>
                    </a:lnT>
                    <a:lnB>
                      <a:noFill/>
                    </a:lnB>
                    <a:noFill/>
                  </a:tcPr>
                </a:tc>
                <a:extLst>
                  <a:ext uri="{0D108BD9-81ED-4DB2-BD59-A6C34878D82A}">
                    <a16:rowId xmlns:a16="http://schemas.microsoft.com/office/drawing/2014/main" val="1346625671"/>
                  </a:ext>
                </a:extLst>
              </a:tr>
              <a:tr h="212759">
                <a:tc>
                  <a:txBody>
                    <a:bodyPr/>
                    <a:lstStyle/>
                    <a:p>
                      <a:pPr algn="ctr" fontAlgn="b"/>
                      <a:r>
                        <a:rPr lang="en-US" sz="1400" b="0" i="0" u="none" strike="noStrike">
                          <a:solidFill>
                            <a:srgbClr val="000000"/>
                          </a:solidFill>
                          <a:effectLst/>
                          <a:latin typeface="Calibri" panose="020F0502020204030204" pitchFamily="34" charset="0"/>
                        </a:rPr>
                        <a:t>demog_ho</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476741</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44.97%</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206092</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33.47%</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demog_ho</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2295915584"/>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583297</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55.03%</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409622</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66.53%</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extLst>
                  <a:ext uri="{0D108BD9-81ED-4DB2-BD59-A6C34878D82A}">
                    <a16:rowId xmlns:a16="http://schemas.microsoft.com/office/drawing/2014/main" val="1634434516"/>
                  </a:ext>
                </a:extLst>
              </a:tr>
              <a:tr h="212759">
                <a:tc>
                  <a:txBody>
                    <a:bodyPr/>
                    <a:lstStyle/>
                    <a:p>
                      <a:pPr algn="ctr" fontAlgn="b"/>
                      <a:r>
                        <a:rPr lang="en-US" sz="1400" b="0" i="0" u="none" strike="noStrike">
                          <a:solidFill>
                            <a:srgbClr val="000000"/>
                          </a:solidFill>
                          <a:effectLst/>
                          <a:latin typeface="Calibri" panose="020F0502020204030204" pitchFamily="34" charset="0"/>
                        </a:rPr>
                        <a:t>demog_genf</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464288</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43.80%</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a:solidFill>
                            <a:srgbClr val="000000"/>
                          </a:solidFill>
                          <a:effectLst/>
                          <a:latin typeface="Calibri" panose="020F0502020204030204" pitchFamily="34" charset="0"/>
                        </a:rPr>
                        <a:t>272906</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44.32%</a:t>
                      </a: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err="1">
                          <a:solidFill>
                            <a:srgbClr val="000000"/>
                          </a:solidFill>
                          <a:effectLst/>
                          <a:latin typeface="Calibri" panose="020F0502020204030204" pitchFamily="34" charset="0"/>
                        </a:rPr>
                        <a:t>demog_genf</a:t>
                      </a:r>
                      <a:endParaRPr lang="en-US" sz="1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2F2"/>
                    </a:solidFill>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1514708529"/>
                  </a:ext>
                </a:extLst>
              </a:tr>
              <a:tr h="212759">
                <a:tc>
                  <a:txBody>
                    <a:bodyPr/>
                    <a:lstStyle/>
                    <a:p>
                      <a:pPr algn="ctr" fontAlgn="b"/>
                      <a:r>
                        <a:rPr lang="en-US" sz="1400" b="0" i="0" u="none" strike="noStrike">
                          <a:solidFill>
                            <a:srgbClr val="000000"/>
                          </a:solidFill>
                          <a:effectLst/>
                          <a:latin typeface="Calibri" panose="020F0502020204030204" pitchFamily="34" charset="0"/>
                        </a:rPr>
                        <a:t>-</a:t>
                      </a:r>
                    </a:p>
                  </a:txBody>
                  <a:tcPr marL="9525" marR="9525" marT="9525" marB="0" anchor="b">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7F7F7F"/>
                      </a:solidFill>
                      <a:prstDash val="solid"/>
                      <a:round/>
                      <a:headEnd type="none" w="med" len="med"/>
                      <a:tailEnd type="none" w="med" len="med"/>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595750</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56.20%</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342808</a:t>
                      </a:r>
                    </a:p>
                  </a:txBody>
                  <a:tcPr marL="9525" marR="9525" marT="9525" marB="0" anchor="b">
                    <a:lnL>
                      <a:noFill/>
                    </a:lnL>
                    <a:lnR>
                      <a:noFill/>
                    </a:lnR>
                    <a:lnT>
                      <a:noFill/>
                    </a:lnT>
                    <a:lnB>
                      <a:noFill/>
                    </a:lnB>
                    <a:noFill/>
                  </a:tcPr>
                </a:tc>
                <a:tc>
                  <a:txBody>
                    <a:bodyPr/>
                    <a:lstStyle/>
                    <a:p>
                      <a:pPr algn="ctr" fontAlgn="b"/>
                      <a:r>
                        <a:rPr lang="en-US" sz="1400" b="0" i="0" u="none" strike="noStrike">
                          <a:solidFill>
                            <a:srgbClr val="000000"/>
                          </a:solidFill>
                          <a:effectLst/>
                          <a:latin typeface="Calibri" panose="020F0502020204030204" pitchFamily="34" charset="0"/>
                        </a:rPr>
                        <a:t>55.68%</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extLst>
                  <a:ext uri="{0D108BD9-81ED-4DB2-BD59-A6C34878D82A}">
                    <a16:rowId xmlns:a16="http://schemas.microsoft.com/office/drawing/2014/main" val="3537978445"/>
                  </a:ext>
                </a:extLst>
              </a:tr>
            </a:tbl>
          </a:graphicData>
        </a:graphic>
      </p:graphicFrame>
      <p:pic>
        <p:nvPicPr>
          <p:cNvPr id="12" name="Audio 11">
            <a:hlinkClick r:id="" action="ppaction://media"/>
            <a:extLst>
              <a:ext uri="{FF2B5EF4-FFF2-40B4-BE49-F238E27FC236}">
                <a16:creationId xmlns:a16="http://schemas.microsoft.com/office/drawing/2014/main" id="{212BF8C2-8E98-341D-2EBD-368C0199F4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7877901"/>
      </p:ext>
    </p:extLst>
  </p:cSld>
  <p:clrMapOvr>
    <a:masterClrMapping/>
  </p:clrMapOvr>
  <mc:AlternateContent xmlns:mc="http://schemas.openxmlformats.org/markup-compatibility/2006">
    <mc:Choice xmlns:p14="http://schemas.microsoft.com/office/powerpoint/2010/main" Requires="p14">
      <p:transition spd="slow" p14:dur="2000" advTm="14620"/>
    </mc:Choice>
    <mc:Fallback>
      <p:transition spd="slow" advTm="1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67B4E-7EEE-5C1D-7C20-34498219C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3F27E-3B58-6B42-F374-9D9B2F02A781}"/>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FD9209F3-4AE9-1550-7B68-0BC333A0A419}"/>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0D1002-24B6-9A88-C5A4-E91F4AE9A10A}"/>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Correlation</a:t>
            </a:r>
          </a:p>
        </p:txBody>
      </p:sp>
      <p:cxnSp>
        <p:nvCxnSpPr>
          <p:cNvPr id="9" name="Straight Connector 8">
            <a:extLst>
              <a:ext uri="{FF2B5EF4-FFF2-40B4-BE49-F238E27FC236}">
                <a16:creationId xmlns:a16="http://schemas.microsoft.com/office/drawing/2014/main" id="{42B256E5-6875-90C0-F07C-081ABC0EF33B}"/>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8A62B56-1E0B-8316-12DB-AF1384D0E6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C9DB6600-E46C-857A-BEA9-84703BDFD4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0708792"/>
      </p:ext>
    </p:extLst>
  </p:cSld>
  <p:clrMapOvr>
    <a:masterClrMapping/>
  </p:clrMapOvr>
  <mc:AlternateContent xmlns:mc="http://schemas.openxmlformats.org/markup-compatibility/2006">
    <mc:Choice xmlns:p14="http://schemas.microsoft.com/office/powerpoint/2010/main" Requires="p14">
      <p:transition spd="slow" p14:dur="2000" advTm="17848"/>
    </mc:Choice>
    <mc:Fallback>
      <p:transition spd="slow" advTm="1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6152B-3F46-F9F4-1E86-B7D8D1EFD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CECE6-F652-424D-4873-8CEB3F11B264}"/>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sp>
        <p:nvSpPr>
          <p:cNvPr id="3" name="Content Placeholder 2">
            <a:extLst>
              <a:ext uri="{FF2B5EF4-FFF2-40B4-BE49-F238E27FC236}">
                <a16:creationId xmlns:a16="http://schemas.microsoft.com/office/drawing/2014/main" id="{F3DD4DDC-9B90-23F0-FE32-F1F9974BB9F0}"/>
              </a:ext>
            </a:extLst>
          </p:cNvPr>
          <p:cNvSpPr>
            <a:spLocks noGrp="1"/>
          </p:cNvSpPr>
          <p:nvPr>
            <p:ph idx="1"/>
          </p:nvPr>
        </p:nvSpPr>
        <p:spPr>
          <a:xfrm>
            <a:off x="838200" y="1825625"/>
            <a:ext cx="10515600" cy="4351338"/>
          </a:xfrm>
        </p:spPr>
        <p:txBody>
          <a:bodyPr>
            <a:normAutofit/>
          </a:bodyPr>
          <a:lstStyle/>
          <a:p>
            <a:pPr lvl="1"/>
            <a:endParaRPr lang="en-US" sz="20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217E7EE8-5B93-F70D-E5D2-BB10B32B22A4}"/>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E672AC0-F908-B60D-8834-66DDFAFFA163}"/>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Correlation</a:t>
            </a:r>
          </a:p>
        </p:txBody>
      </p:sp>
      <p:cxnSp>
        <p:nvCxnSpPr>
          <p:cNvPr id="9" name="Straight Connector 8">
            <a:extLst>
              <a:ext uri="{FF2B5EF4-FFF2-40B4-BE49-F238E27FC236}">
                <a16:creationId xmlns:a16="http://schemas.microsoft.com/office/drawing/2014/main" id="{AC01AAD5-5905-0022-3F41-01BC7F6996DF}"/>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0975201-F0BA-85B8-36A2-A864D7AF89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6" name="Picture 5" descr="A graph of heatmap of numerical variable&#10;&#10;AI-generated content may be incorrect.">
            <a:extLst>
              <a:ext uri="{FF2B5EF4-FFF2-40B4-BE49-F238E27FC236}">
                <a16:creationId xmlns:a16="http://schemas.microsoft.com/office/drawing/2014/main" id="{B63BDED0-7EB5-9C29-3240-C9680BE52611}"/>
              </a:ext>
            </a:extLst>
          </p:cNvPr>
          <p:cNvPicPr>
            <a:picLocks noChangeAspect="1"/>
          </p:cNvPicPr>
          <p:nvPr/>
        </p:nvPicPr>
        <p:blipFill>
          <a:blip r:embed="rId6"/>
          <a:stretch>
            <a:fillRect/>
          </a:stretch>
        </p:blipFill>
        <p:spPr>
          <a:xfrm>
            <a:off x="318626" y="1825623"/>
            <a:ext cx="6268984" cy="4698652"/>
          </a:xfrm>
          <a:prstGeom prst="rect">
            <a:avLst/>
          </a:prstGeom>
        </p:spPr>
      </p:pic>
      <p:graphicFrame>
        <p:nvGraphicFramePr>
          <p:cNvPr id="12" name="Table 11">
            <a:extLst>
              <a:ext uri="{FF2B5EF4-FFF2-40B4-BE49-F238E27FC236}">
                <a16:creationId xmlns:a16="http://schemas.microsoft.com/office/drawing/2014/main" id="{E31A69E1-5384-76A1-8E12-33C6943264BE}"/>
              </a:ext>
            </a:extLst>
          </p:cNvPr>
          <p:cNvGraphicFramePr>
            <a:graphicFrameLocks noGrp="1"/>
          </p:cNvGraphicFramePr>
          <p:nvPr>
            <p:extLst>
              <p:ext uri="{D42A27DB-BD31-4B8C-83A1-F6EECF244321}">
                <p14:modId xmlns:p14="http://schemas.microsoft.com/office/powerpoint/2010/main" val="3576066003"/>
              </p:ext>
            </p:extLst>
          </p:nvPr>
        </p:nvGraphicFramePr>
        <p:xfrm>
          <a:off x="8061642" y="2238573"/>
          <a:ext cx="2930013" cy="3182634"/>
        </p:xfrm>
        <a:graphic>
          <a:graphicData uri="http://schemas.openxmlformats.org/drawingml/2006/table">
            <a:tbl>
              <a:tblPr firstRow="1" firstCol="1" bandRow="1"/>
              <a:tblGrid>
                <a:gridCol w="976671">
                  <a:extLst>
                    <a:ext uri="{9D8B030D-6E8A-4147-A177-3AD203B41FA5}">
                      <a16:colId xmlns:a16="http://schemas.microsoft.com/office/drawing/2014/main" val="1456096680"/>
                    </a:ext>
                  </a:extLst>
                </a:gridCol>
                <a:gridCol w="976671">
                  <a:extLst>
                    <a:ext uri="{9D8B030D-6E8A-4147-A177-3AD203B41FA5}">
                      <a16:colId xmlns:a16="http://schemas.microsoft.com/office/drawing/2014/main" val="4216648121"/>
                    </a:ext>
                  </a:extLst>
                </a:gridCol>
                <a:gridCol w="976671">
                  <a:extLst>
                    <a:ext uri="{9D8B030D-6E8A-4147-A177-3AD203B41FA5}">
                      <a16:colId xmlns:a16="http://schemas.microsoft.com/office/drawing/2014/main" val="2955813358"/>
                    </a:ext>
                  </a:extLst>
                </a:gridCol>
              </a:tblGrid>
              <a:tr h="227331">
                <a:tc>
                  <a:txBody>
                    <a:bodyPr/>
                    <a:lstStyle/>
                    <a:p>
                      <a:pPr marL="0" marR="0" algn="ctr">
                        <a:buNone/>
                      </a:pPr>
                      <a:r>
                        <a:rPr lang="en-US" sz="1100" b="1">
                          <a:effectLst/>
                          <a:latin typeface="Calibri" panose="020F0502020204030204" pitchFamily="34" charset="0"/>
                          <a:ea typeface="Times New Roman" panose="02020603050405020304" pitchFamily="18" charset="0"/>
                          <a:cs typeface="Times New Roman" panose="02020603050405020304" pitchFamily="18" charset="0"/>
                        </a:rPr>
                        <a:t>Variable1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100" b="1">
                          <a:effectLst/>
                          <a:latin typeface="Calibri" panose="020F0502020204030204" pitchFamily="34" charset="0"/>
                          <a:ea typeface="Times New Roman" panose="02020603050405020304" pitchFamily="18" charset="0"/>
                          <a:cs typeface="Times New Roman" panose="02020603050405020304" pitchFamily="18" charset="0"/>
                        </a:rPr>
                        <a:t>Variable2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100" b="1">
                          <a:effectLst/>
                          <a:latin typeface="Calibri" panose="020F0502020204030204" pitchFamily="34" charset="0"/>
                          <a:ea typeface="Times New Roman" panose="02020603050405020304" pitchFamily="18" charset="0"/>
                          <a:cs typeface="Times New Roman" panose="02020603050405020304" pitchFamily="18" charset="0"/>
                        </a:rPr>
                        <a:t>Correlation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9428583"/>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124374913"/>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rfm2</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rfm1</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0.91</a:t>
                      </a:r>
                    </a:p>
                  </a:txBody>
                  <a:tcPr marL="68580" marR="68580" marT="0" marB="0">
                    <a:lnL>
                      <a:noFill/>
                    </a:lnL>
                    <a:lnR>
                      <a:noFill/>
                    </a:lnR>
                    <a:lnT>
                      <a:noFill/>
                    </a:lnT>
                    <a:lnB>
                      <a:noFill/>
                    </a:lnB>
                    <a:noFill/>
                  </a:tcPr>
                </a:tc>
                <a:extLst>
                  <a:ext uri="{0D108BD9-81ED-4DB2-BD59-A6C34878D82A}">
                    <a16:rowId xmlns:a16="http://schemas.microsoft.com/office/drawing/2014/main" val="100159187"/>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0.89</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636142614"/>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rfm3</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rfm2</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0.88</a:t>
                      </a:r>
                    </a:p>
                  </a:txBody>
                  <a:tcPr marL="68580" marR="68580" marT="0" marB="0">
                    <a:lnL>
                      <a:noFill/>
                    </a:lnL>
                    <a:lnR>
                      <a:noFill/>
                    </a:lnR>
                    <a:lnT>
                      <a:noFill/>
                    </a:lnT>
                    <a:lnB>
                      <a:noFill/>
                    </a:lnB>
                    <a:noFill/>
                  </a:tcPr>
                </a:tc>
                <a:extLst>
                  <a:ext uri="{0D108BD9-81ED-4DB2-BD59-A6C34878D82A}">
                    <a16:rowId xmlns:a16="http://schemas.microsoft.com/office/drawing/2014/main" val="2526524098"/>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751091406"/>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rfm5</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cnt_tgt</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0.79</a:t>
                      </a:r>
                    </a:p>
                  </a:txBody>
                  <a:tcPr marL="68580" marR="68580" marT="0" marB="0">
                    <a:lnL>
                      <a:noFill/>
                    </a:lnL>
                    <a:lnR>
                      <a:noFill/>
                    </a:lnR>
                    <a:lnT>
                      <a:noFill/>
                    </a:lnT>
                    <a:lnB>
                      <a:noFill/>
                    </a:lnB>
                    <a:noFill/>
                  </a:tcPr>
                </a:tc>
                <a:extLst>
                  <a:ext uri="{0D108BD9-81ED-4DB2-BD59-A6C34878D82A}">
                    <a16:rowId xmlns:a16="http://schemas.microsoft.com/office/drawing/2014/main" val="2678238915"/>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88333268"/>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rfm12</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rfm8</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0.74</a:t>
                      </a:r>
                    </a:p>
                  </a:txBody>
                  <a:tcPr marL="68580" marR="68580" marT="0" marB="0">
                    <a:lnL>
                      <a:noFill/>
                    </a:lnL>
                    <a:lnR>
                      <a:noFill/>
                    </a:lnR>
                    <a:lnT>
                      <a:noFill/>
                    </a:lnT>
                    <a:lnB>
                      <a:noFill/>
                    </a:lnB>
                    <a:noFill/>
                  </a:tcPr>
                </a:tc>
                <a:extLst>
                  <a:ext uri="{0D108BD9-81ED-4DB2-BD59-A6C34878D82A}">
                    <a16:rowId xmlns:a16="http://schemas.microsoft.com/office/drawing/2014/main" val="1958960128"/>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491896340"/>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rfm4</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rfm1</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0.69</a:t>
                      </a:r>
                    </a:p>
                  </a:txBody>
                  <a:tcPr marL="68580" marR="68580" marT="0" marB="0">
                    <a:lnL>
                      <a:noFill/>
                    </a:lnL>
                    <a:lnR>
                      <a:noFill/>
                    </a:lnR>
                    <a:lnT>
                      <a:noFill/>
                    </a:lnT>
                    <a:lnB>
                      <a:noFill/>
                    </a:lnB>
                    <a:noFill/>
                  </a:tcPr>
                </a:tc>
                <a:extLst>
                  <a:ext uri="{0D108BD9-81ED-4DB2-BD59-A6C34878D82A}">
                    <a16:rowId xmlns:a16="http://schemas.microsoft.com/office/drawing/2014/main" val="1895647132"/>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rfm3</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2468289811"/>
                  </a:ext>
                </a:extLst>
              </a:tr>
              <a:tr h="227331">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rfm11</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rfm10</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0.66</a:t>
                      </a:r>
                    </a:p>
                  </a:txBody>
                  <a:tcPr marL="68580" marR="68580" marT="0" marB="0">
                    <a:lnL>
                      <a:noFill/>
                    </a:lnL>
                    <a:lnR>
                      <a:noFill/>
                    </a:lnR>
                    <a:lnT>
                      <a:noFill/>
                    </a:lnT>
                    <a:lnB>
                      <a:noFill/>
                    </a:lnB>
                    <a:noFill/>
                  </a:tcPr>
                </a:tc>
                <a:extLst>
                  <a:ext uri="{0D108BD9-81ED-4DB2-BD59-A6C34878D82A}">
                    <a16:rowId xmlns:a16="http://schemas.microsoft.com/office/drawing/2014/main" val="175477575"/>
                  </a:ext>
                </a:extLst>
              </a:tr>
              <a:tr h="227331">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cnt_tgt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061093525"/>
                  </a:ext>
                </a:extLst>
              </a:tr>
            </a:tbl>
          </a:graphicData>
        </a:graphic>
      </p:graphicFrame>
      <p:sp>
        <p:nvSpPr>
          <p:cNvPr id="14" name="TextBox 13">
            <a:extLst>
              <a:ext uri="{FF2B5EF4-FFF2-40B4-BE49-F238E27FC236}">
                <a16:creationId xmlns:a16="http://schemas.microsoft.com/office/drawing/2014/main" id="{A7AB7A18-CE7F-AA65-1A19-9656620D36CB}"/>
              </a:ext>
            </a:extLst>
          </p:cNvPr>
          <p:cNvSpPr txBox="1"/>
          <p:nvPr/>
        </p:nvSpPr>
        <p:spPr>
          <a:xfrm>
            <a:off x="8406578" y="1825623"/>
            <a:ext cx="3156155"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Notable Correlations</a:t>
            </a:r>
          </a:p>
        </p:txBody>
      </p:sp>
      <p:pic>
        <p:nvPicPr>
          <p:cNvPr id="17" name="Audio 16">
            <a:hlinkClick r:id="" action="ppaction://media"/>
            <a:extLst>
              <a:ext uri="{FF2B5EF4-FFF2-40B4-BE49-F238E27FC236}">
                <a16:creationId xmlns:a16="http://schemas.microsoft.com/office/drawing/2014/main" id="{32DEF2B5-839A-5A8A-2F3D-FF32193F4A2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7406971"/>
      </p:ext>
    </p:extLst>
  </p:cSld>
  <p:clrMapOvr>
    <a:masterClrMapping/>
  </p:clrMapOvr>
  <mc:AlternateContent xmlns:mc="http://schemas.openxmlformats.org/markup-compatibility/2006">
    <mc:Choice xmlns:p14="http://schemas.microsoft.com/office/powerpoint/2010/main" Requires="p14">
      <p:transition spd="slow" p14:dur="2000" advTm="24471"/>
    </mc:Choice>
    <mc:Fallback>
      <p:transition spd="slow" advTm="2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6FF25-4254-E9ED-1678-8660A197E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E927D-112F-9B57-8931-829F7E5A0447}"/>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CEDCC3CE-ED3F-A106-BBA5-3B45CB14259C}"/>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618D2AE-901D-5CBF-F7D6-2BC6E0363B9C}"/>
              </a:ext>
            </a:extLst>
          </p:cNvPr>
          <p:cNvSpPr txBox="1"/>
          <p:nvPr/>
        </p:nvSpPr>
        <p:spPr>
          <a:xfrm>
            <a:off x="838200" y="2819149"/>
            <a:ext cx="4490884"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Int_tgt</a:t>
            </a:r>
            <a:r>
              <a:rPr lang="en-US" sz="2400" b="1" dirty="0">
                <a:latin typeface="Cambria" panose="02040503050406030204" pitchFamily="18" charset="0"/>
                <a:ea typeface="Cambria" panose="02040503050406030204" pitchFamily="18" charset="0"/>
              </a:rPr>
              <a:t> Modelling</a:t>
            </a:r>
          </a:p>
        </p:txBody>
      </p:sp>
      <p:cxnSp>
        <p:nvCxnSpPr>
          <p:cNvPr id="9" name="Straight Connector 8">
            <a:extLst>
              <a:ext uri="{FF2B5EF4-FFF2-40B4-BE49-F238E27FC236}">
                <a16:creationId xmlns:a16="http://schemas.microsoft.com/office/drawing/2014/main" id="{199F8984-0B60-2EF7-6F12-F2C0D7B6F203}"/>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C0127A8-E760-315F-80E7-098C705245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8B560D6C-DC27-2F0F-5DD2-EDD191C95F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3865412"/>
      </p:ext>
    </p:extLst>
  </p:cSld>
  <p:clrMapOvr>
    <a:masterClrMapping/>
  </p:clrMapOvr>
  <mc:AlternateContent xmlns:mc="http://schemas.openxmlformats.org/markup-compatibility/2006">
    <mc:Choice xmlns:p14="http://schemas.microsoft.com/office/powerpoint/2010/main" Requires="p14">
      <p:transition spd="slow" p14:dur="2000" advTm="55988"/>
    </mc:Choice>
    <mc:Fallback>
      <p:transition spd="slow" advTm="55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0F2E-2251-A9C2-D3B4-A39EE8D1C4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90E8E-A81A-D36C-6A8A-E5722797302C}"/>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9AC899D9-267E-E3C8-742C-051FF27BD6B4}"/>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0507C8E-5E4F-261C-B4A7-9E9CB300DD28}"/>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Int_tgt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7688F8B5-CBD1-ED68-762D-1BD4C3CB339C}"/>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4F28656-7530-D175-A964-8971CD9232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Picture 7" descr="A graph with a red line and blue dots&#10;&#10;AI-generated content may be incorrect.">
            <a:extLst>
              <a:ext uri="{FF2B5EF4-FFF2-40B4-BE49-F238E27FC236}">
                <a16:creationId xmlns:a16="http://schemas.microsoft.com/office/drawing/2014/main" id="{1A16BBC9-58BB-4032-52FF-D9E3498F646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448" y="1788265"/>
            <a:ext cx="6026140" cy="4300963"/>
          </a:xfrm>
          <a:prstGeom prst="rect">
            <a:avLst/>
          </a:prstGeom>
          <a:noFill/>
          <a:ln>
            <a:noFill/>
          </a:ln>
        </p:spPr>
      </p:pic>
      <p:graphicFrame>
        <p:nvGraphicFramePr>
          <p:cNvPr id="17" name="Content Placeholder 16">
            <a:extLst>
              <a:ext uri="{FF2B5EF4-FFF2-40B4-BE49-F238E27FC236}">
                <a16:creationId xmlns:a16="http://schemas.microsoft.com/office/drawing/2014/main" id="{EBE75CA1-532B-D20C-B62B-6C0C44B225CF}"/>
              </a:ext>
            </a:extLst>
          </p:cNvPr>
          <p:cNvGraphicFramePr>
            <a:graphicFrameLocks noGrp="1"/>
          </p:cNvGraphicFramePr>
          <p:nvPr>
            <p:ph idx="1"/>
            <p:extLst>
              <p:ext uri="{D42A27DB-BD31-4B8C-83A1-F6EECF244321}">
                <p14:modId xmlns:p14="http://schemas.microsoft.com/office/powerpoint/2010/main" val="1271575612"/>
              </p:ext>
            </p:extLst>
          </p:nvPr>
        </p:nvGraphicFramePr>
        <p:xfrm>
          <a:off x="6599588" y="2255520"/>
          <a:ext cx="5356440" cy="1005840"/>
        </p:xfrm>
        <a:graphic>
          <a:graphicData uri="http://schemas.openxmlformats.org/drawingml/2006/table">
            <a:tbl>
              <a:tblPr firstRow="1" firstCol="1" bandRow="1"/>
              <a:tblGrid>
                <a:gridCol w="892740">
                  <a:extLst>
                    <a:ext uri="{9D8B030D-6E8A-4147-A177-3AD203B41FA5}">
                      <a16:colId xmlns:a16="http://schemas.microsoft.com/office/drawing/2014/main" val="2233341301"/>
                    </a:ext>
                  </a:extLst>
                </a:gridCol>
                <a:gridCol w="892740">
                  <a:extLst>
                    <a:ext uri="{9D8B030D-6E8A-4147-A177-3AD203B41FA5}">
                      <a16:colId xmlns:a16="http://schemas.microsoft.com/office/drawing/2014/main" val="3376928393"/>
                    </a:ext>
                  </a:extLst>
                </a:gridCol>
                <a:gridCol w="892740">
                  <a:extLst>
                    <a:ext uri="{9D8B030D-6E8A-4147-A177-3AD203B41FA5}">
                      <a16:colId xmlns:a16="http://schemas.microsoft.com/office/drawing/2014/main" val="980454286"/>
                    </a:ext>
                  </a:extLst>
                </a:gridCol>
                <a:gridCol w="892740">
                  <a:extLst>
                    <a:ext uri="{9D8B030D-6E8A-4147-A177-3AD203B41FA5}">
                      <a16:colId xmlns:a16="http://schemas.microsoft.com/office/drawing/2014/main" val="464898311"/>
                    </a:ext>
                  </a:extLst>
                </a:gridCol>
                <a:gridCol w="892740">
                  <a:extLst>
                    <a:ext uri="{9D8B030D-6E8A-4147-A177-3AD203B41FA5}">
                      <a16:colId xmlns:a16="http://schemas.microsoft.com/office/drawing/2014/main" val="1761921688"/>
                    </a:ext>
                  </a:extLst>
                </a:gridCol>
                <a:gridCol w="892740">
                  <a:extLst>
                    <a:ext uri="{9D8B030D-6E8A-4147-A177-3AD203B41FA5}">
                      <a16:colId xmlns:a16="http://schemas.microsoft.com/office/drawing/2014/main" val="1246448890"/>
                    </a:ext>
                  </a:extLst>
                </a:gridCol>
              </a:tblGrid>
              <a:tr h="0">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Rank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Unlogged_RMSE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8276084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drf</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1.4412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2.0770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2.64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0.8599</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72191391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gbm</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1.7095</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2.9224</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4.19</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0.8029</a:t>
                      </a:r>
                    </a:p>
                  </a:txBody>
                  <a:tcPr marL="68580" marR="68580" marT="0" marB="0">
                    <a:lnL>
                      <a:noFill/>
                    </a:lnL>
                    <a:lnR>
                      <a:noFill/>
                    </a:lnR>
                    <a:lnT>
                      <a:noFill/>
                    </a:lnT>
                    <a:lnB>
                      <a:noFill/>
                    </a:lnB>
                    <a:noFill/>
                  </a:tcPr>
                </a:tc>
                <a:extLst>
                  <a:ext uri="{0D108BD9-81ED-4DB2-BD59-A6C34878D82A}">
                    <a16:rowId xmlns:a16="http://schemas.microsoft.com/office/drawing/2014/main" val="4064480570"/>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deeplearning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3.1637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10.0093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149.10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0.3251</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8217956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glm</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3.3184</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11.0119</a:t>
                      </a:r>
                    </a:p>
                  </a:txBody>
                  <a:tcPr marL="68580" marR="68580" marT="0" marB="0">
                    <a:lnL>
                      <a:noFill/>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246.15</a:t>
                      </a:r>
                    </a:p>
                  </a:txBody>
                  <a:tcPr marL="68580" marR="68580" marT="0" marB="0">
                    <a:lnL>
                      <a:noFill/>
                    </a:lnL>
                    <a:lnR>
                      <a:noFill/>
                    </a:lnR>
                    <a:lnT>
                      <a:noFill/>
                    </a:lnT>
                    <a:lnB>
                      <a:noFill/>
                    </a:lnB>
                    <a:noFill/>
                  </a:tcPr>
                </a:tc>
                <a:tc>
                  <a:txBody>
                    <a:bodyPr/>
                    <a:lstStyle/>
                    <a:p>
                      <a:pPr marL="0" marR="0" algn="ctr">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0.2575</a:t>
                      </a:r>
                    </a:p>
                  </a:txBody>
                  <a:tcPr marL="68580" marR="68580" marT="0" marB="0">
                    <a:lnL>
                      <a:noFill/>
                    </a:lnL>
                    <a:lnR>
                      <a:noFill/>
                    </a:lnR>
                    <a:lnT>
                      <a:noFill/>
                    </a:lnT>
                    <a:lnB>
                      <a:noFill/>
                    </a:lnB>
                    <a:noFill/>
                  </a:tcPr>
                </a:tc>
                <a:extLst>
                  <a:ext uri="{0D108BD9-81ED-4DB2-BD59-A6C34878D82A}">
                    <a16:rowId xmlns:a16="http://schemas.microsoft.com/office/drawing/2014/main" val="3517785124"/>
                  </a:ext>
                </a:extLst>
              </a:tr>
            </a:tbl>
          </a:graphicData>
        </a:graphic>
      </p:graphicFrame>
      <p:graphicFrame>
        <p:nvGraphicFramePr>
          <p:cNvPr id="18" name="Table 17">
            <a:extLst>
              <a:ext uri="{FF2B5EF4-FFF2-40B4-BE49-F238E27FC236}">
                <a16:creationId xmlns:a16="http://schemas.microsoft.com/office/drawing/2014/main" id="{541FB3E1-4F0C-66FC-768B-4468246C105A}"/>
              </a:ext>
            </a:extLst>
          </p:cNvPr>
          <p:cNvGraphicFramePr>
            <a:graphicFrameLocks noGrp="1"/>
          </p:cNvGraphicFramePr>
          <p:nvPr>
            <p:extLst>
              <p:ext uri="{D42A27DB-BD31-4B8C-83A1-F6EECF244321}">
                <p14:modId xmlns:p14="http://schemas.microsoft.com/office/powerpoint/2010/main" val="1781887492"/>
              </p:ext>
            </p:extLst>
          </p:nvPr>
        </p:nvGraphicFramePr>
        <p:xfrm>
          <a:off x="6599586" y="3833654"/>
          <a:ext cx="5356440" cy="670560"/>
        </p:xfrm>
        <a:graphic>
          <a:graphicData uri="http://schemas.openxmlformats.org/drawingml/2006/table">
            <a:tbl>
              <a:tblPr firstRow="1" firstCol="1" bandRow="1"/>
              <a:tblGrid>
                <a:gridCol w="892740">
                  <a:extLst>
                    <a:ext uri="{9D8B030D-6E8A-4147-A177-3AD203B41FA5}">
                      <a16:colId xmlns:a16="http://schemas.microsoft.com/office/drawing/2014/main" val="18511860"/>
                    </a:ext>
                  </a:extLst>
                </a:gridCol>
                <a:gridCol w="892740">
                  <a:extLst>
                    <a:ext uri="{9D8B030D-6E8A-4147-A177-3AD203B41FA5}">
                      <a16:colId xmlns:a16="http://schemas.microsoft.com/office/drawing/2014/main" val="3726859540"/>
                    </a:ext>
                  </a:extLst>
                </a:gridCol>
                <a:gridCol w="892740">
                  <a:extLst>
                    <a:ext uri="{9D8B030D-6E8A-4147-A177-3AD203B41FA5}">
                      <a16:colId xmlns:a16="http://schemas.microsoft.com/office/drawing/2014/main" val="859685362"/>
                    </a:ext>
                  </a:extLst>
                </a:gridCol>
                <a:gridCol w="892740">
                  <a:extLst>
                    <a:ext uri="{9D8B030D-6E8A-4147-A177-3AD203B41FA5}">
                      <a16:colId xmlns:a16="http://schemas.microsoft.com/office/drawing/2014/main" val="1795822435"/>
                    </a:ext>
                  </a:extLst>
                </a:gridCol>
                <a:gridCol w="892740">
                  <a:extLst>
                    <a:ext uri="{9D8B030D-6E8A-4147-A177-3AD203B41FA5}">
                      <a16:colId xmlns:a16="http://schemas.microsoft.com/office/drawing/2014/main" val="1784354946"/>
                    </a:ext>
                  </a:extLst>
                </a:gridCol>
                <a:gridCol w="892740">
                  <a:extLst>
                    <a:ext uri="{9D8B030D-6E8A-4147-A177-3AD203B41FA5}">
                      <a16:colId xmlns:a16="http://schemas.microsoft.com/office/drawing/2014/main" val="3287664357"/>
                    </a:ext>
                  </a:extLst>
                </a:gridCol>
              </a:tblGrid>
              <a:tr h="0">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Rank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Unlogged_RMSE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74270130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Final Model (Model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drf</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1.4457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2.0902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2.66</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0.8585</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410355152"/>
                  </a:ext>
                </a:extLst>
              </a:tr>
            </a:tbl>
          </a:graphicData>
        </a:graphic>
      </p:graphicFrame>
      <p:sp>
        <p:nvSpPr>
          <p:cNvPr id="21" name="TextBox 20">
            <a:extLst>
              <a:ext uri="{FF2B5EF4-FFF2-40B4-BE49-F238E27FC236}">
                <a16:creationId xmlns:a16="http://schemas.microsoft.com/office/drawing/2014/main" id="{7C3BCB43-D19A-6820-7253-7C1C07B5FA98}"/>
              </a:ext>
            </a:extLst>
          </p:cNvPr>
          <p:cNvSpPr txBox="1"/>
          <p:nvPr/>
        </p:nvSpPr>
        <p:spPr>
          <a:xfrm>
            <a:off x="7246374" y="1700530"/>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Validation Set</a:t>
            </a:r>
          </a:p>
        </p:txBody>
      </p:sp>
      <p:sp>
        <p:nvSpPr>
          <p:cNvPr id="22" name="TextBox 21">
            <a:extLst>
              <a:ext uri="{FF2B5EF4-FFF2-40B4-BE49-F238E27FC236}">
                <a16:creationId xmlns:a16="http://schemas.microsoft.com/office/drawing/2014/main" id="{E28C5881-AA53-FE6D-954B-21B130730619}"/>
              </a:ext>
            </a:extLst>
          </p:cNvPr>
          <p:cNvSpPr txBox="1"/>
          <p:nvPr/>
        </p:nvSpPr>
        <p:spPr>
          <a:xfrm>
            <a:off x="7224093" y="3423787"/>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Test Set</a:t>
            </a:r>
          </a:p>
        </p:txBody>
      </p:sp>
      <p:pic>
        <p:nvPicPr>
          <p:cNvPr id="25" name="Audio 24">
            <a:hlinkClick r:id="" action="ppaction://media"/>
            <a:extLst>
              <a:ext uri="{FF2B5EF4-FFF2-40B4-BE49-F238E27FC236}">
                <a16:creationId xmlns:a16="http://schemas.microsoft.com/office/drawing/2014/main" id="{FA2A51E2-8542-0AA1-4D88-811B952620C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5255268"/>
      </p:ext>
    </p:extLst>
  </p:cSld>
  <p:clrMapOvr>
    <a:masterClrMapping/>
  </p:clrMapOvr>
  <mc:AlternateContent xmlns:mc="http://schemas.openxmlformats.org/markup-compatibility/2006">
    <mc:Choice xmlns:p14="http://schemas.microsoft.com/office/powerpoint/2010/main" Requires="p14">
      <p:transition spd="slow" p14:dur="2000" advTm="31892"/>
    </mc:Choice>
    <mc:Fallback>
      <p:transition spd="slow" advTm="3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7586-391B-44CB-52EC-655D8CE9E20A}"/>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542E8072-3835-65BF-81F4-DBB4B77C8F2D}"/>
              </a:ext>
            </a:extLst>
          </p:cNvPr>
          <p:cNvGraphicFramePr>
            <a:graphicFrameLocks noGrp="1"/>
          </p:cNvGraphicFramePr>
          <p:nvPr>
            <p:extLst>
              <p:ext uri="{D42A27DB-BD31-4B8C-83A1-F6EECF244321}">
                <p14:modId xmlns:p14="http://schemas.microsoft.com/office/powerpoint/2010/main" val="4118934060"/>
              </p:ext>
            </p:extLst>
          </p:nvPr>
        </p:nvGraphicFramePr>
        <p:xfrm>
          <a:off x="6719120" y="934065"/>
          <a:ext cx="5257800" cy="5852160"/>
        </p:xfrm>
        <a:graphic>
          <a:graphicData uri="http://schemas.openxmlformats.org/drawingml/2006/table">
            <a:tbl>
              <a:tblPr firstRow="1" firstCol="1" bandRow="1"/>
              <a:tblGrid>
                <a:gridCol w="1752600">
                  <a:extLst>
                    <a:ext uri="{9D8B030D-6E8A-4147-A177-3AD203B41FA5}">
                      <a16:colId xmlns:a16="http://schemas.microsoft.com/office/drawing/2014/main" val="1825162352"/>
                    </a:ext>
                  </a:extLst>
                </a:gridCol>
                <a:gridCol w="1752600">
                  <a:extLst>
                    <a:ext uri="{9D8B030D-6E8A-4147-A177-3AD203B41FA5}">
                      <a16:colId xmlns:a16="http://schemas.microsoft.com/office/drawing/2014/main" val="2941014545"/>
                    </a:ext>
                  </a:extLst>
                </a:gridCol>
                <a:gridCol w="1752600">
                  <a:extLst>
                    <a:ext uri="{9D8B030D-6E8A-4147-A177-3AD203B41FA5}">
                      <a16:colId xmlns:a16="http://schemas.microsoft.com/office/drawing/2014/main" val="4027999428"/>
                    </a:ext>
                  </a:extLst>
                </a:gridCol>
              </a:tblGrid>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Predictor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Coefficient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Odds Ratio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88928163"/>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Intercept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9.1656809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956223.08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964039380"/>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cat_input2.A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0.1102875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11.66</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8453921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cat_input2.B</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0.0886604</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9.27</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0070877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-0.0050504</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-0.50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74856781"/>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-0.0575689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-5.59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0909187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-0.1377800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-12.87</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17298926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cat_input1.X</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0.0404378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4.13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7904124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-0.0142278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-1.41</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451676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cat_input1.Z</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-0.0243132</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-2.40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410356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-0.0134046</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-1.33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7181651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0.0153435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1.55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934558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-0.0042269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-0.42</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00994804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-0.0318255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-3.13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75543682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0.0000085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12795581"/>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0.0000022</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28664499"/>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demog_pr</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-0.0011127</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-0.11</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2344126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0.4166238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51.68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98288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-0.0062728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-0.63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2673338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-0.1152239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-10.88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09971704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0.0249737</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2.53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5137350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rfm9</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-0.1990148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-18.05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6632742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0.0126836</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1.28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57294063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0.0026433</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0.26</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53561782"/>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log_rfm1</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-0.9859614</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-62.69</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47208953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-1.1087890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-67.00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82566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0.1029872</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10.85</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380055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log_rfm4</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-0.0548908</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-5.34</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1312084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log_rfm10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-0.1889794</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-17.22</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40146966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348610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469041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55628" marR="55628"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43478013"/>
                  </a:ext>
                </a:extLst>
              </a:tr>
            </a:tbl>
          </a:graphicData>
        </a:graphic>
      </p:graphicFrame>
      <p:sp>
        <p:nvSpPr>
          <p:cNvPr id="2" name="Title 1">
            <a:extLst>
              <a:ext uri="{FF2B5EF4-FFF2-40B4-BE49-F238E27FC236}">
                <a16:creationId xmlns:a16="http://schemas.microsoft.com/office/drawing/2014/main" id="{A425482F-0C50-F68C-A935-54CD8DE19B2F}"/>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10E8BD5D-0776-8B54-49D5-C1648C4D24E3}"/>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FACF5FF-3341-0320-C63C-A57DD4E05C6C}"/>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Int_tgt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4B47E7C8-64C2-7A4D-F31F-F5CE23D625FF}"/>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C00FA69-7424-B0AA-56DE-A2F4EF50D7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68" y="6040988"/>
            <a:ext cx="2247368" cy="755752"/>
          </a:xfrm>
          <a:prstGeom prst="rect">
            <a:avLst/>
          </a:prstGeom>
          <a:noFill/>
          <a:ln>
            <a:noFill/>
          </a:ln>
        </p:spPr>
      </p:pic>
      <p:pic>
        <p:nvPicPr>
          <p:cNvPr id="3" name="Picture 2" descr="A graph of a number of variable&#10;&#10;AI-generated content may be incorrect.">
            <a:extLst>
              <a:ext uri="{FF2B5EF4-FFF2-40B4-BE49-F238E27FC236}">
                <a16:creationId xmlns:a16="http://schemas.microsoft.com/office/drawing/2014/main" id="{309E6F74-607A-6F47-542C-01571305666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338" y="1817584"/>
            <a:ext cx="5753467" cy="4106351"/>
          </a:xfrm>
          <a:prstGeom prst="rect">
            <a:avLst/>
          </a:prstGeom>
          <a:noFill/>
          <a:ln>
            <a:noFill/>
          </a:ln>
        </p:spPr>
      </p:pic>
      <p:pic>
        <p:nvPicPr>
          <p:cNvPr id="14" name="Audio 13">
            <a:hlinkClick r:id="" action="ppaction://media"/>
            <a:extLst>
              <a:ext uri="{FF2B5EF4-FFF2-40B4-BE49-F238E27FC236}">
                <a16:creationId xmlns:a16="http://schemas.microsoft.com/office/drawing/2014/main" id="{D7D5A71E-2E8C-2D03-412A-91B249C2B4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3977575"/>
      </p:ext>
    </p:extLst>
  </p:cSld>
  <p:clrMapOvr>
    <a:masterClrMapping/>
  </p:clrMapOvr>
  <mc:AlternateContent xmlns:mc="http://schemas.openxmlformats.org/markup-compatibility/2006">
    <mc:Choice xmlns:p14="http://schemas.microsoft.com/office/powerpoint/2010/main" Requires="p14">
      <p:transition spd="slow" p14:dur="2000" advTm="52507"/>
    </mc:Choice>
    <mc:Fallback>
      <p:transition spd="slow" advTm="52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3073-5F8B-B549-7E48-594C963DD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8E368-2481-C6D5-B115-5901610371C8}"/>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30B4B3E5-BF1C-2372-8854-DAA1340AD081}"/>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44C9235-0532-BA7E-006F-DE41339BED55}"/>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B_tgt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2CFABE09-F737-4DBD-AD9F-CFF90B34984E}"/>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FDCE265-1070-4196-E33D-195F8B32D16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17" name="Content Placeholder 16">
            <a:extLst>
              <a:ext uri="{FF2B5EF4-FFF2-40B4-BE49-F238E27FC236}">
                <a16:creationId xmlns:a16="http://schemas.microsoft.com/office/drawing/2014/main" id="{A9F20F2D-BA61-CD21-33FD-65F44DE481EA}"/>
              </a:ext>
            </a:extLst>
          </p:cNvPr>
          <p:cNvGraphicFramePr>
            <a:graphicFrameLocks noGrp="1"/>
          </p:cNvGraphicFramePr>
          <p:nvPr>
            <p:ph idx="1"/>
            <p:extLst>
              <p:ext uri="{D42A27DB-BD31-4B8C-83A1-F6EECF244321}">
                <p14:modId xmlns:p14="http://schemas.microsoft.com/office/powerpoint/2010/main" val="925429734"/>
              </p:ext>
            </p:extLst>
          </p:nvPr>
        </p:nvGraphicFramePr>
        <p:xfrm>
          <a:off x="7960977" y="2327724"/>
          <a:ext cx="2678220" cy="838200"/>
        </p:xfrm>
        <a:graphic>
          <a:graphicData uri="http://schemas.openxmlformats.org/drawingml/2006/table">
            <a:tbl>
              <a:tblPr firstRow="1" firstCol="1" bandRow="1"/>
              <a:tblGrid>
                <a:gridCol w="892740">
                  <a:extLst>
                    <a:ext uri="{9D8B030D-6E8A-4147-A177-3AD203B41FA5}">
                      <a16:colId xmlns:a16="http://schemas.microsoft.com/office/drawing/2014/main" val="2233341301"/>
                    </a:ext>
                  </a:extLst>
                </a:gridCol>
                <a:gridCol w="892740">
                  <a:extLst>
                    <a:ext uri="{9D8B030D-6E8A-4147-A177-3AD203B41FA5}">
                      <a16:colId xmlns:a16="http://schemas.microsoft.com/office/drawing/2014/main" val="3376928393"/>
                    </a:ext>
                  </a:extLst>
                </a:gridCol>
                <a:gridCol w="892740">
                  <a:extLst>
                    <a:ext uri="{9D8B030D-6E8A-4147-A177-3AD203B41FA5}">
                      <a16:colId xmlns:a16="http://schemas.microsoft.com/office/drawing/2014/main" val="980454286"/>
                    </a:ext>
                  </a:extLst>
                </a:gridCol>
              </a:tblGrid>
              <a:tr h="0">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Rank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AUC</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8276084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gbm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0.9970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72191391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drf</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0.9961</a:t>
                      </a:r>
                    </a:p>
                  </a:txBody>
                  <a:tcPr marL="68580" marR="68580" marT="0" marB="0">
                    <a:lnL>
                      <a:noFill/>
                    </a:lnL>
                    <a:lnR>
                      <a:noFill/>
                    </a:lnR>
                    <a:lnT>
                      <a:noFill/>
                    </a:lnT>
                    <a:lnB>
                      <a:noFill/>
                    </a:lnB>
                    <a:noFill/>
                  </a:tcPr>
                </a:tc>
                <a:extLst>
                  <a:ext uri="{0D108BD9-81ED-4DB2-BD59-A6C34878D82A}">
                    <a16:rowId xmlns:a16="http://schemas.microsoft.com/office/drawing/2014/main" val="4064480570"/>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deeplearning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0.8657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8217956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glm</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0.8521</a:t>
                      </a:r>
                    </a:p>
                  </a:txBody>
                  <a:tcPr marL="68580" marR="68580" marT="0" marB="0">
                    <a:lnL>
                      <a:noFill/>
                    </a:lnL>
                    <a:lnR>
                      <a:noFill/>
                    </a:lnR>
                    <a:lnT>
                      <a:noFill/>
                    </a:lnT>
                    <a:lnB>
                      <a:noFill/>
                    </a:lnB>
                    <a:noFill/>
                  </a:tcPr>
                </a:tc>
                <a:extLst>
                  <a:ext uri="{0D108BD9-81ED-4DB2-BD59-A6C34878D82A}">
                    <a16:rowId xmlns:a16="http://schemas.microsoft.com/office/drawing/2014/main" val="3517785124"/>
                  </a:ext>
                </a:extLst>
              </a:tr>
            </a:tbl>
          </a:graphicData>
        </a:graphic>
      </p:graphicFrame>
      <p:graphicFrame>
        <p:nvGraphicFramePr>
          <p:cNvPr id="18" name="Table 17">
            <a:extLst>
              <a:ext uri="{FF2B5EF4-FFF2-40B4-BE49-F238E27FC236}">
                <a16:creationId xmlns:a16="http://schemas.microsoft.com/office/drawing/2014/main" id="{F5E838B3-993B-50F2-FD23-6ED5EA425FF5}"/>
              </a:ext>
            </a:extLst>
          </p:cNvPr>
          <p:cNvGraphicFramePr>
            <a:graphicFrameLocks noGrp="1"/>
          </p:cNvGraphicFramePr>
          <p:nvPr>
            <p:extLst>
              <p:ext uri="{D42A27DB-BD31-4B8C-83A1-F6EECF244321}">
                <p14:modId xmlns:p14="http://schemas.microsoft.com/office/powerpoint/2010/main" val="3638929020"/>
              </p:ext>
            </p:extLst>
          </p:nvPr>
        </p:nvGraphicFramePr>
        <p:xfrm>
          <a:off x="7104877" y="4050982"/>
          <a:ext cx="4345857" cy="335280"/>
        </p:xfrm>
        <a:graphic>
          <a:graphicData uri="http://schemas.openxmlformats.org/drawingml/2006/table">
            <a:tbl>
              <a:tblPr firstRow="1" firstCol="1" bandRow="1"/>
              <a:tblGrid>
                <a:gridCol w="1448619">
                  <a:extLst>
                    <a:ext uri="{9D8B030D-6E8A-4147-A177-3AD203B41FA5}">
                      <a16:colId xmlns:a16="http://schemas.microsoft.com/office/drawing/2014/main" val="18511860"/>
                    </a:ext>
                  </a:extLst>
                </a:gridCol>
                <a:gridCol w="1448619">
                  <a:extLst>
                    <a:ext uri="{9D8B030D-6E8A-4147-A177-3AD203B41FA5}">
                      <a16:colId xmlns:a16="http://schemas.microsoft.com/office/drawing/2014/main" val="3726859540"/>
                    </a:ext>
                  </a:extLst>
                </a:gridCol>
                <a:gridCol w="1448619">
                  <a:extLst>
                    <a:ext uri="{9D8B030D-6E8A-4147-A177-3AD203B41FA5}">
                      <a16:colId xmlns:a16="http://schemas.microsoft.com/office/drawing/2014/main" val="859685362"/>
                    </a:ext>
                  </a:extLst>
                </a:gridCol>
              </a:tblGrid>
              <a:tr h="0">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Rank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AUC</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74270130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Model (Model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gbm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0.9965</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410355152"/>
                  </a:ext>
                </a:extLst>
              </a:tr>
            </a:tbl>
          </a:graphicData>
        </a:graphic>
      </p:graphicFrame>
      <p:sp>
        <p:nvSpPr>
          <p:cNvPr id="21" name="TextBox 20">
            <a:extLst>
              <a:ext uri="{FF2B5EF4-FFF2-40B4-BE49-F238E27FC236}">
                <a16:creationId xmlns:a16="http://schemas.microsoft.com/office/drawing/2014/main" id="{D5B6B13D-F1D9-C870-D807-E68BC7BBFF97}"/>
              </a:ext>
            </a:extLst>
          </p:cNvPr>
          <p:cNvSpPr txBox="1"/>
          <p:nvPr/>
        </p:nvSpPr>
        <p:spPr>
          <a:xfrm>
            <a:off x="7246374" y="1700530"/>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Validation Set</a:t>
            </a:r>
          </a:p>
        </p:txBody>
      </p:sp>
      <p:sp>
        <p:nvSpPr>
          <p:cNvPr id="22" name="TextBox 21">
            <a:extLst>
              <a:ext uri="{FF2B5EF4-FFF2-40B4-BE49-F238E27FC236}">
                <a16:creationId xmlns:a16="http://schemas.microsoft.com/office/drawing/2014/main" id="{37181866-CFE5-C295-BC32-0C0ECCA3D50C}"/>
              </a:ext>
            </a:extLst>
          </p:cNvPr>
          <p:cNvSpPr txBox="1"/>
          <p:nvPr/>
        </p:nvSpPr>
        <p:spPr>
          <a:xfrm>
            <a:off x="7224093" y="3423787"/>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Test Set</a:t>
            </a:r>
          </a:p>
        </p:txBody>
      </p:sp>
      <p:pic>
        <p:nvPicPr>
          <p:cNvPr id="3" name="Picture 2" descr="A graph with a line&#10;&#10;AI-generated content may be incorrect.">
            <a:extLst>
              <a:ext uri="{FF2B5EF4-FFF2-40B4-BE49-F238E27FC236}">
                <a16:creationId xmlns:a16="http://schemas.microsoft.com/office/drawing/2014/main" id="{5207BD89-AC4C-8986-9EFD-511753EB69C5}"/>
              </a:ext>
            </a:extLst>
          </p:cNvPr>
          <p:cNvPicPr>
            <a:picLocks noChangeAspect="1"/>
          </p:cNvPicPr>
          <p:nvPr/>
        </p:nvPicPr>
        <p:blipFill>
          <a:blip r:embed="rId6"/>
          <a:stretch>
            <a:fillRect/>
          </a:stretch>
        </p:blipFill>
        <p:spPr>
          <a:xfrm>
            <a:off x="860481" y="2069862"/>
            <a:ext cx="5625220" cy="3278885"/>
          </a:xfrm>
          <a:prstGeom prst="rect">
            <a:avLst/>
          </a:prstGeom>
        </p:spPr>
      </p:pic>
      <p:pic>
        <p:nvPicPr>
          <p:cNvPr id="11" name="Audio 10">
            <a:hlinkClick r:id="" action="ppaction://media"/>
            <a:extLst>
              <a:ext uri="{FF2B5EF4-FFF2-40B4-BE49-F238E27FC236}">
                <a16:creationId xmlns:a16="http://schemas.microsoft.com/office/drawing/2014/main" id="{AC21175F-C6B4-99A7-539D-BC2DFC263F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2809593"/>
      </p:ext>
    </p:extLst>
  </p:cSld>
  <p:clrMapOvr>
    <a:masterClrMapping/>
  </p:clrMapOvr>
  <mc:AlternateContent xmlns:mc="http://schemas.openxmlformats.org/markup-compatibility/2006">
    <mc:Choice xmlns:p14="http://schemas.microsoft.com/office/powerpoint/2010/main" Requires="p14">
      <p:transition spd="slow" p14:dur="2000" advTm="46079"/>
    </mc:Choice>
    <mc:Fallback>
      <p:transition spd="slow" advTm="4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3AB15-0E23-43FF-98B4-2D3866B69CB6}"/>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AED10A6F-D8B5-327E-A5D2-CF58071782F0}"/>
              </a:ext>
            </a:extLst>
          </p:cNvPr>
          <p:cNvGraphicFramePr>
            <a:graphicFrameLocks noGrp="1"/>
          </p:cNvGraphicFramePr>
          <p:nvPr>
            <p:extLst>
              <p:ext uri="{D42A27DB-BD31-4B8C-83A1-F6EECF244321}">
                <p14:modId xmlns:p14="http://schemas.microsoft.com/office/powerpoint/2010/main" val="3255724326"/>
              </p:ext>
            </p:extLst>
          </p:nvPr>
        </p:nvGraphicFramePr>
        <p:xfrm>
          <a:off x="6719120" y="934065"/>
          <a:ext cx="5257800" cy="5852160"/>
        </p:xfrm>
        <a:graphic>
          <a:graphicData uri="http://schemas.openxmlformats.org/drawingml/2006/table">
            <a:tbl>
              <a:tblPr firstRow="1" firstCol="1" bandRow="1"/>
              <a:tblGrid>
                <a:gridCol w="1752600">
                  <a:extLst>
                    <a:ext uri="{9D8B030D-6E8A-4147-A177-3AD203B41FA5}">
                      <a16:colId xmlns:a16="http://schemas.microsoft.com/office/drawing/2014/main" val="1825162352"/>
                    </a:ext>
                  </a:extLst>
                </a:gridCol>
                <a:gridCol w="1752600">
                  <a:extLst>
                    <a:ext uri="{9D8B030D-6E8A-4147-A177-3AD203B41FA5}">
                      <a16:colId xmlns:a16="http://schemas.microsoft.com/office/drawing/2014/main" val="2941014545"/>
                    </a:ext>
                  </a:extLst>
                </a:gridCol>
                <a:gridCol w="1752600">
                  <a:extLst>
                    <a:ext uri="{9D8B030D-6E8A-4147-A177-3AD203B41FA5}">
                      <a16:colId xmlns:a16="http://schemas.microsoft.com/office/drawing/2014/main" val="4027999428"/>
                    </a:ext>
                  </a:extLst>
                </a:gridCol>
              </a:tblGrid>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Predictor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Coefficient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Odds Ratio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8892816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Intercept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5.0998005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16298.92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964039380"/>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cat_input2.A</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0.1119309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11.84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8453921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cat_input2.B</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0.0942768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9.89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00708772"/>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cat_input2.C</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-0.0037163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-0.37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74856781"/>
                  </a:ext>
                </a:extLst>
              </a:tr>
              <a:tr h="158856">
                <a:tc>
                  <a:txBody>
                    <a:bodyPr/>
                    <a:lstStyle/>
                    <a:p>
                      <a:pPr marL="0" marR="0" algn="ctr">
                        <a:buNone/>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cat_input2.D</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-0.0437802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-4.28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0909187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-0.1597183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-14.76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17298926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cat_input1.X</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0.1709740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18.65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7904124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0.1377629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14.77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451676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cat_input1.Z</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-0.3239737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-27.67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410356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-0.0148939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7181651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0.0032531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0.33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934558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-0.0015614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00994804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-0.0298982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-2.95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75543682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0.0000078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12795581"/>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0.0000041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28664499"/>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demog_pr</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0.0006671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2344126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0.2830672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32.72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98288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-0.0106399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-1.06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2673338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-0.0864276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-8.28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09971704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0.0154354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1.56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5137350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rfm9</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-0.1787102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-16.37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6632742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0.0672027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6.95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57294063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0.0027677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5356178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-0.7637720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-53.41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47208953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-1.3508529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-74.10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82566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0.0610994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6.30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380055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log_rfm4</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0.0424615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4.34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1312084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log_rfm10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-0.2590137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-22.82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40146966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348610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469041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43478013"/>
                  </a:ext>
                </a:extLst>
              </a:tr>
            </a:tbl>
          </a:graphicData>
        </a:graphic>
      </p:graphicFrame>
      <p:sp>
        <p:nvSpPr>
          <p:cNvPr id="2" name="Title 1">
            <a:extLst>
              <a:ext uri="{FF2B5EF4-FFF2-40B4-BE49-F238E27FC236}">
                <a16:creationId xmlns:a16="http://schemas.microsoft.com/office/drawing/2014/main" id="{E5472FE7-CBEC-A355-1F5C-E08D897CD344}"/>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152A9CB8-01A4-3B47-69E1-283955158347}"/>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F9ED979-5B4A-CDFB-A6F4-CFB081E4D269}"/>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B_tgt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E41004EF-98EF-775A-3D6E-29E4CDA2300E}"/>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EBCF1E6-3E8B-54F0-1D36-8F626A37025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68" y="6040988"/>
            <a:ext cx="2247368" cy="755752"/>
          </a:xfrm>
          <a:prstGeom prst="rect">
            <a:avLst/>
          </a:prstGeom>
          <a:noFill/>
          <a:ln>
            <a:noFill/>
          </a:ln>
        </p:spPr>
      </p:pic>
      <p:pic>
        <p:nvPicPr>
          <p:cNvPr id="4" name="Picture 3" descr="A graph of a number of variable importance&#10;&#10;AI-generated content may be incorrect.">
            <a:extLst>
              <a:ext uri="{FF2B5EF4-FFF2-40B4-BE49-F238E27FC236}">
                <a16:creationId xmlns:a16="http://schemas.microsoft.com/office/drawing/2014/main" id="{31651BCB-9172-93D0-731A-37082C648E4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99" y="1777789"/>
            <a:ext cx="5864979" cy="4185939"/>
          </a:xfrm>
          <a:prstGeom prst="rect">
            <a:avLst/>
          </a:prstGeom>
          <a:noFill/>
          <a:ln>
            <a:noFill/>
          </a:ln>
        </p:spPr>
      </p:pic>
      <p:pic>
        <p:nvPicPr>
          <p:cNvPr id="12" name="Audio 11">
            <a:hlinkClick r:id="" action="ppaction://media"/>
            <a:extLst>
              <a:ext uri="{FF2B5EF4-FFF2-40B4-BE49-F238E27FC236}">
                <a16:creationId xmlns:a16="http://schemas.microsoft.com/office/drawing/2014/main" id="{88ECB8AD-5889-046E-EC7A-7642200700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8367803"/>
      </p:ext>
    </p:extLst>
  </p:cSld>
  <p:clrMapOvr>
    <a:masterClrMapping/>
  </p:clrMapOvr>
  <mc:AlternateContent xmlns:mc="http://schemas.openxmlformats.org/markup-compatibility/2006">
    <mc:Choice xmlns:p14="http://schemas.microsoft.com/office/powerpoint/2010/main" Requires="p14">
      <p:transition spd="slow" p14:dur="2000" advTm="17951"/>
    </mc:Choice>
    <mc:Fallback>
      <p:transition spd="slow" advTm="1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B8F6-6F58-4DEE-42A7-B5979765B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C3AE0-2276-9DC6-4A6D-BB0AEDF17F0A}"/>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9DA169B2-1788-E343-0D97-EB0AEB30016B}"/>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57F7B20-38F5-F588-2911-54821609CA97}"/>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Cnt_tgt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2044062E-5E80-6D46-AACE-C388EF7AEBA6}"/>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990C47D-84A7-7A89-3B1F-21AA3A637BD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17" name="Content Placeholder 16">
            <a:extLst>
              <a:ext uri="{FF2B5EF4-FFF2-40B4-BE49-F238E27FC236}">
                <a16:creationId xmlns:a16="http://schemas.microsoft.com/office/drawing/2014/main" id="{4228B441-C46D-33BD-A790-AD4B562BCD2B}"/>
              </a:ext>
            </a:extLst>
          </p:cNvPr>
          <p:cNvGraphicFramePr>
            <a:graphicFrameLocks noGrp="1"/>
          </p:cNvGraphicFramePr>
          <p:nvPr>
            <p:ph idx="1"/>
            <p:extLst>
              <p:ext uri="{D42A27DB-BD31-4B8C-83A1-F6EECF244321}">
                <p14:modId xmlns:p14="http://schemas.microsoft.com/office/powerpoint/2010/main" val="657567134"/>
              </p:ext>
            </p:extLst>
          </p:nvPr>
        </p:nvGraphicFramePr>
        <p:xfrm>
          <a:off x="7938696" y="2202946"/>
          <a:ext cx="2678220" cy="838200"/>
        </p:xfrm>
        <a:graphic>
          <a:graphicData uri="http://schemas.openxmlformats.org/drawingml/2006/table">
            <a:tbl>
              <a:tblPr firstRow="1" firstCol="1" bandRow="1"/>
              <a:tblGrid>
                <a:gridCol w="892740">
                  <a:extLst>
                    <a:ext uri="{9D8B030D-6E8A-4147-A177-3AD203B41FA5}">
                      <a16:colId xmlns:a16="http://schemas.microsoft.com/office/drawing/2014/main" val="2233341301"/>
                    </a:ext>
                  </a:extLst>
                </a:gridCol>
                <a:gridCol w="892740">
                  <a:extLst>
                    <a:ext uri="{9D8B030D-6E8A-4147-A177-3AD203B41FA5}">
                      <a16:colId xmlns:a16="http://schemas.microsoft.com/office/drawing/2014/main" val="3376928393"/>
                    </a:ext>
                  </a:extLst>
                </a:gridCol>
                <a:gridCol w="892740">
                  <a:extLst>
                    <a:ext uri="{9D8B030D-6E8A-4147-A177-3AD203B41FA5}">
                      <a16:colId xmlns:a16="http://schemas.microsoft.com/office/drawing/2014/main" val="980454286"/>
                    </a:ext>
                  </a:extLst>
                </a:gridCol>
              </a:tblGrid>
              <a:tr h="0">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8276084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drf</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0.2574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72191391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gbm</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0.2754</a:t>
                      </a:r>
                    </a:p>
                  </a:txBody>
                  <a:tcPr marL="68580" marR="68580" marT="0" marB="0">
                    <a:lnL>
                      <a:noFill/>
                    </a:lnL>
                    <a:lnR>
                      <a:noFill/>
                    </a:lnR>
                    <a:lnT>
                      <a:noFill/>
                    </a:lnT>
                    <a:lnB>
                      <a:noFill/>
                    </a:lnB>
                    <a:noFill/>
                  </a:tcPr>
                </a:tc>
                <a:extLst>
                  <a:ext uri="{0D108BD9-81ED-4DB2-BD59-A6C34878D82A}">
                    <a16:rowId xmlns:a16="http://schemas.microsoft.com/office/drawing/2014/main" val="4064480570"/>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deeplearning</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0.5745</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821795619"/>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100">
                          <a:effectLst/>
                          <a:latin typeface="Calibri" panose="020F0502020204030204" pitchFamily="34" charset="0"/>
                          <a:ea typeface="Times New Roman" panose="02020603050405020304" pitchFamily="18" charset="0"/>
                          <a:cs typeface="Times New Roman" panose="02020603050405020304" pitchFamily="18" charset="0"/>
                        </a:rPr>
                        <a:t>glm</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0.6165</a:t>
                      </a:r>
                    </a:p>
                  </a:txBody>
                  <a:tcPr marL="68580" marR="68580" marT="0" marB="0">
                    <a:lnL>
                      <a:noFill/>
                    </a:lnL>
                    <a:lnR>
                      <a:noFill/>
                    </a:lnR>
                    <a:lnT>
                      <a:noFill/>
                    </a:lnT>
                    <a:lnB>
                      <a:noFill/>
                    </a:lnB>
                    <a:noFill/>
                  </a:tcPr>
                </a:tc>
                <a:extLst>
                  <a:ext uri="{0D108BD9-81ED-4DB2-BD59-A6C34878D82A}">
                    <a16:rowId xmlns:a16="http://schemas.microsoft.com/office/drawing/2014/main" val="3517785124"/>
                  </a:ext>
                </a:extLst>
              </a:tr>
            </a:tbl>
          </a:graphicData>
        </a:graphic>
      </p:graphicFrame>
      <p:graphicFrame>
        <p:nvGraphicFramePr>
          <p:cNvPr id="18" name="Table 17">
            <a:extLst>
              <a:ext uri="{FF2B5EF4-FFF2-40B4-BE49-F238E27FC236}">
                <a16:creationId xmlns:a16="http://schemas.microsoft.com/office/drawing/2014/main" id="{45379899-7B57-1C08-1BC5-12B60C002447}"/>
              </a:ext>
            </a:extLst>
          </p:cNvPr>
          <p:cNvGraphicFramePr>
            <a:graphicFrameLocks noGrp="1"/>
          </p:cNvGraphicFramePr>
          <p:nvPr>
            <p:extLst>
              <p:ext uri="{D42A27DB-BD31-4B8C-83A1-F6EECF244321}">
                <p14:modId xmlns:p14="http://schemas.microsoft.com/office/powerpoint/2010/main" val="3617416862"/>
              </p:ext>
            </p:extLst>
          </p:nvPr>
        </p:nvGraphicFramePr>
        <p:xfrm>
          <a:off x="7291422" y="3911906"/>
          <a:ext cx="4017330" cy="335280"/>
        </p:xfrm>
        <a:graphic>
          <a:graphicData uri="http://schemas.openxmlformats.org/drawingml/2006/table">
            <a:tbl>
              <a:tblPr firstRow="1" firstCol="1" bandRow="1"/>
              <a:tblGrid>
                <a:gridCol w="1339110">
                  <a:extLst>
                    <a:ext uri="{9D8B030D-6E8A-4147-A177-3AD203B41FA5}">
                      <a16:colId xmlns:a16="http://schemas.microsoft.com/office/drawing/2014/main" val="18511860"/>
                    </a:ext>
                  </a:extLst>
                </a:gridCol>
                <a:gridCol w="1339110">
                  <a:extLst>
                    <a:ext uri="{9D8B030D-6E8A-4147-A177-3AD203B41FA5}">
                      <a16:colId xmlns:a16="http://schemas.microsoft.com/office/drawing/2014/main" val="3726859540"/>
                    </a:ext>
                  </a:extLst>
                </a:gridCol>
                <a:gridCol w="1339110">
                  <a:extLst>
                    <a:ext uri="{9D8B030D-6E8A-4147-A177-3AD203B41FA5}">
                      <a16:colId xmlns:a16="http://schemas.microsoft.com/office/drawing/2014/main" val="859685362"/>
                    </a:ext>
                  </a:extLst>
                </a:gridCol>
              </a:tblGrid>
              <a:tr h="38402">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1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RMSE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742701306"/>
                  </a:ext>
                </a:extLst>
              </a:tr>
              <a:tr h="0">
                <a:tc>
                  <a:txBody>
                    <a:bodyPr/>
                    <a:lstStyle/>
                    <a:p>
                      <a:pPr marL="0" marR="0" algn="ctr">
                        <a:buNone/>
                      </a:pPr>
                      <a:r>
                        <a:rPr lang="en-US" sz="11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Model (Test Set)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drf</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0.2562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410355152"/>
                  </a:ext>
                </a:extLst>
              </a:tr>
            </a:tbl>
          </a:graphicData>
        </a:graphic>
      </p:graphicFrame>
      <p:sp>
        <p:nvSpPr>
          <p:cNvPr id="21" name="TextBox 20">
            <a:extLst>
              <a:ext uri="{FF2B5EF4-FFF2-40B4-BE49-F238E27FC236}">
                <a16:creationId xmlns:a16="http://schemas.microsoft.com/office/drawing/2014/main" id="{85FFF994-F4FC-524A-BC6F-B8F092A62BB1}"/>
              </a:ext>
            </a:extLst>
          </p:cNvPr>
          <p:cNvSpPr txBox="1"/>
          <p:nvPr/>
        </p:nvSpPr>
        <p:spPr>
          <a:xfrm>
            <a:off x="7246374" y="1700530"/>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Validation Set</a:t>
            </a:r>
          </a:p>
        </p:txBody>
      </p:sp>
      <p:sp>
        <p:nvSpPr>
          <p:cNvPr id="22" name="TextBox 21">
            <a:extLst>
              <a:ext uri="{FF2B5EF4-FFF2-40B4-BE49-F238E27FC236}">
                <a16:creationId xmlns:a16="http://schemas.microsoft.com/office/drawing/2014/main" id="{19686B9C-7D4F-F8B4-4A5E-A43B1B2AB587}"/>
              </a:ext>
            </a:extLst>
          </p:cNvPr>
          <p:cNvSpPr txBox="1"/>
          <p:nvPr/>
        </p:nvSpPr>
        <p:spPr>
          <a:xfrm>
            <a:off x="7224093" y="3423787"/>
            <a:ext cx="4107426"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Test Set</a:t>
            </a:r>
          </a:p>
        </p:txBody>
      </p:sp>
      <p:pic>
        <p:nvPicPr>
          <p:cNvPr id="3" name="Picture 2" descr="A graph with blue line and orange lines&#10;&#10;AI-generated content may be incorrect.">
            <a:extLst>
              <a:ext uri="{FF2B5EF4-FFF2-40B4-BE49-F238E27FC236}">
                <a16:creationId xmlns:a16="http://schemas.microsoft.com/office/drawing/2014/main" id="{BF0D026A-4362-5934-3F08-EB7F923B3801}"/>
              </a:ext>
            </a:extLst>
          </p:cNvPr>
          <p:cNvPicPr>
            <a:picLocks noChangeAspect="1"/>
          </p:cNvPicPr>
          <p:nvPr/>
        </p:nvPicPr>
        <p:blipFill>
          <a:blip r:embed="rId6"/>
          <a:stretch>
            <a:fillRect/>
          </a:stretch>
        </p:blipFill>
        <p:spPr>
          <a:xfrm>
            <a:off x="838198" y="1807527"/>
            <a:ext cx="5836863" cy="3811608"/>
          </a:xfrm>
          <a:prstGeom prst="rect">
            <a:avLst/>
          </a:prstGeom>
        </p:spPr>
      </p:pic>
      <p:pic>
        <p:nvPicPr>
          <p:cNvPr id="11" name="Audio 10">
            <a:hlinkClick r:id="" action="ppaction://media"/>
            <a:extLst>
              <a:ext uri="{FF2B5EF4-FFF2-40B4-BE49-F238E27FC236}">
                <a16:creationId xmlns:a16="http://schemas.microsoft.com/office/drawing/2014/main" id="{C4872BFF-62BD-20E2-0218-87F4EA51D5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2129886"/>
      </p:ext>
    </p:extLst>
  </p:cSld>
  <p:clrMapOvr>
    <a:masterClrMapping/>
  </p:clrMapOvr>
  <mc:AlternateContent xmlns:mc="http://schemas.openxmlformats.org/markup-compatibility/2006">
    <mc:Choice xmlns:p14="http://schemas.microsoft.com/office/powerpoint/2010/main" Requires="p14">
      <p:transition spd="slow" p14:dur="2000" advTm="39266"/>
    </mc:Choice>
    <mc:Fallback>
      <p:transition spd="slow" advTm="39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425EC-BD5E-F081-AD70-0E738D434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F7791-8A52-5E87-E935-C35EBC5D0AB8}"/>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Overview</a:t>
            </a:r>
          </a:p>
        </p:txBody>
      </p:sp>
      <p:cxnSp>
        <p:nvCxnSpPr>
          <p:cNvPr id="5" name="Straight Connector 4">
            <a:extLst>
              <a:ext uri="{FF2B5EF4-FFF2-40B4-BE49-F238E27FC236}">
                <a16:creationId xmlns:a16="http://schemas.microsoft.com/office/drawing/2014/main" id="{093684F9-E1F2-831A-3D29-09AA0A3609A8}"/>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4B49FDE-3506-9E07-1154-50A81C316C0F}"/>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What is the Purpose?</a:t>
            </a:r>
          </a:p>
        </p:txBody>
      </p:sp>
      <p:cxnSp>
        <p:nvCxnSpPr>
          <p:cNvPr id="9" name="Straight Connector 8">
            <a:extLst>
              <a:ext uri="{FF2B5EF4-FFF2-40B4-BE49-F238E27FC236}">
                <a16:creationId xmlns:a16="http://schemas.microsoft.com/office/drawing/2014/main" id="{1E2930F9-A75C-D708-1033-7E5350E8BF1D}"/>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095CC91-DDAA-1C54-2CDE-5EBBAAC3ECF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6" name="Audio 5">
            <a:hlinkClick r:id="" action="ppaction://media"/>
            <a:extLst>
              <a:ext uri="{FF2B5EF4-FFF2-40B4-BE49-F238E27FC236}">
                <a16:creationId xmlns:a16="http://schemas.microsoft.com/office/drawing/2014/main" id="{548C9A9C-057A-6B95-0B47-D5A8DBD8CE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0706698"/>
      </p:ext>
    </p:extLst>
  </p:cSld>
  <p:clrMapOvr>
    <a:masterClrMapping/>
  </p:clrMapOvr>
  <mc:AlternateContent xmlns:mc="http://schemas.openxmlformats.org/markup-compatibility/2006">
    <mc:Choice xmlns:p14="http://schemas.microsoft.com/office/powerpoint/2010/main" Requires="p14">
      <p:transition spd="slow" p14:dur="2000" advTm="10700"/>
    </mc:Choice>
    <mc:Fallback>
      <p:transition spd="slow" advTm="1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90766-9AFF-9BF3-A11A-CD8759D4DC47}"/>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05E11A21-11A7-30A0-AAA1-DDFBF443DF95}"/>
              </a:ext>
            </a:extLst>
          </p:cNvPr>
          <p:cNvGraphicFramePr>
            <a:graphicFrameLocks noGrp="1"/>
          </p:cNvGraphicFramePr>
          <p:nvPr>
            <p:extLst>
              <p:ext uri="{D42A27DB-BD31-4B8C-83A1-F6EECF244321}">
                <p14:modId xmlns:p14="http://schemas.microsoft.com/office/powerpoint/2010/main" val="1719054767"/>
              </p:ext>
            </p:extLst>
          </p:nvPr>
        </p:nvGraphicFramePr>
        <p:xfrm>
          <a:off x="6719120" y="934065"/>
          <a:ext cx="5257800" cy="5852160"/>
        </p:xfrm>
        <a:graphic>
          <a:graphicData uri="http://schemas.openxmlformats.org/drawingml/2006/table">
            <a:tbl>
              <a:tblPr firstRow="1" firstCol="1" bandRow="1"/>
              <a:tblGrid>
                <a:gridCol w="1752600">
                  <a:extLst>
                    <a:ext uri="{9D8B030D-6E8A-4147-A177-3AD203B41FA5}">
                      <a16:colId xmlns:a16="http://schemas.microsoft.com/office/drawing/2014/main" val="1825162352"/>
                    </a:ext>
                  </a:extLst>
                </a:gridCol>
                <a:gridCol w="1752600">
                  <a:extLst>
                    <a:ext uri="{9D8B030D-6E8A-4147-A177-3AD203B41FA5}">
                      <a16:colId xmlns:a16="http://schemas.microsoft.com/office/drawing/2014/main" val="2941014545"/>
                    </a:ext>
                  </a:extLst>
                </a:gridCol>
                <a:gridCol w="1752600">
                  <a:extLst>
                    <a:ext uri="{9D8B030D-6E8A-4147-A177-3AD203B41FA5}">
                      <a16:colId xmlns:a16="http://schemas.microsoft.com/office/drawing/2014/main" val="4027999428"/>
                    </a:ext>
                  </a:extLst>
                </a:gridCol>
              </a:tblGrid>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Predictor</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Coefficient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Odds Ratio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8892816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Intercept</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1.5087728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352.12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96403938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cat_input2.A</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0.0181896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1.84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8453921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cat_input2.B</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0.0232440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2.35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0070877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-0.0044892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-0.45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74856781"/>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-0.0100478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0909187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cat_input2.E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-0.0272705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-2.69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17298926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cat_input1.X</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-0.0171031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-1.70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7904124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-0.0281818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-2.78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45167694"/>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cat_input1.Z</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0.0487102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4.99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410356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0.0003223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71816513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demog_genf.1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0.0023244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934558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-0.0009596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00994804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-0.0055315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-0.55</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755436828"/>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0.0000013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12795581"/>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28664499"/>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demog_pr</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-0.0003986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2344126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0.1519339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16.41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98288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0.0021239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2673338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-0.0164522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-1.63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09971704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0.0029292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0.29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55137350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rfm9</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-0.0364782</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-3.58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66327427"/>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-0.0255904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-2.53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572940635"/>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-0.0001056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5356178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-0.1606913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-14.84</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472089530"/>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-0.1890883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-17.23</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6982566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0.0418248</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4.27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3800553"/>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log_rfm4</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-0.0147741</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-1.47</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31312084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log_rfm10</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-0.0331659</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-3.26</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40146966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demog_inc_homeval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34861086"/>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demog_age_homeval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934690412"/>
                  </a:ext>
                </a:extLst>
              </a:tr>
              <a:tr h="158856">
                <a:tc>
                  <a:txBody>
                    <a:bodyPr/>
                    <a:lstStyle/>
                    <a:p>
                      <a:pPr marL="0" marR="0" algn="ctr">
                        <a:buNone/>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demog_age_inc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a:effectLst/>
                          <a:latin typeface="Calibri" panose="020F0502020204030204" pitchFamily="34" charset="0"/>
                          <a:ea typeface="Times New Roman" panose="02020603050405020304" pitchFamily="18" charset="0"/>
                          <a:cs typeface="Times New Roman" panose="02020603050405020304" pitchFamily="18" charset="0"/>
                        </a:rPr>
                        <a:t>0.0000000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marL="0" marR="0" algn="ctr">
                        <a:buNone/>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43478013"/>
                  </a:ext>
                </a:extLst>
              </a:tr>
            </a:tbl>
          </a:graphicData>
        </a:graphic>
      </p:graphicFrame>
      <p:sp>
        <p:nvSpPr>
          <p:cNvPr id="2" name="Title 1">
            <a:extLst>
              <a:ext uri="{FF2B5EF4-FFF2-40B4-BE49-F238E27FC236}">
                <a16:creationId xmlns:a16="http://schemas.microsoft.com/office/drawing/2014/main" id="{8C25440D-6CA6-BD4F-D5D1-B0CCE0481EB9}"/>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Modelling</a:t>
            </a:r>
          </a:p>
        </p:txBody>
      </p:sp>
      <p:cxnSp>
        <p:nvCxnSpPr>
          <p:cNvPr id="5" name="Straight Connector 4">
            <a:extLst>
              <a:ext uri="{FF2B5EF4-FFF2-40B4-BE49-F238E27FC236}">
                <a16:creationId xmlns:a16="http://schemas.microsoft.com/office/drawing/2014/main" id="{889EF822-5572-28EA-76A4-50CFA8227CD1}"/>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5BC5F12-6919-3AEA-A9E4-5E36AE4C885D}"/>
              </a:ext>
            </a:extLst>
          </p:cNvPr>
          <p:cNvSpPr txBox="1"/>
          <p:nvPr/>
        </p:nvSpPr>
        <p:spPr>
          <a:xfrm>
            <a:off x="838199" y="1238865"/>
            <a:ext cx="5346291" cy="461665"/>
          </a:xfrm>
          <a:prstGeom prst="rect">
            <a:avLst/>
          </a:prstGeom>
          <a:noFill/>
        </p:spPr>
        <p:txBody>
          <a:bodyPr wrap="square" rtlCol="0">
            <a:spAutoFit/>
          </a:bodyPr>
          <a:lstStyle/>
          <a:p>
            <a:r>
              <a:rPr lang="en-US" sz="2400" b="1" dirty="0" err="1">
                <a:latin typeface="Cambria" panose="02040503050406030204" pitchFamily="18" charset="0"/>
                <a:ea typeface="Cambria" panose="02040503050406030204" pitchFamily="18" charset="0"/>
              </a:rPr>
              <a:t>Cnt_tgt</a:t>
            </a:r>
            <a:endParaRPr lang="en-US" sz="2400" b="1" dirty="0">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1453F0BC-2E93-3FA2-65C2-BA86767C942B}"/>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2400F8EB-F97F-AB14-E569-A1870B7391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68" y="6040988"/>
            <a:ext cx="2247368" cy="755752"/>
          </a:xfrm>
          <a:prstGeom prst="rect">
            <a:avLst/>
          </a:prstGeom>
          <a:noFill/>
          <a:ln>
            <a:noFill/>
          </a:ln>
        </p:spPr>
      </p:pic>
      <p:pic>
        <p:nvPicPr>
          <p:cNvPr id="6" name="Picture 5" descr="A graph of a graph&#10;&#10;AI-generated content may be incorrect.">
            <a:extLst>
              <a:ext uri="{FF2B5EF4-FFF2-40B4-BE49-F238E27FC236}">
                <a16:creationId xmlns:a16="http://schemas.microsoft.com/office/drawing/2014/main" id="{7803617C-E691-7E9B-C8C2-454A9F7694FA}"/>
              </a:ext>
            </a:extLst>
          </p:cNvPr>
          <p:cNvPicPr>
            <a:picLocks noChangeAspect="1"/>
          </p:cNvPicPr>
          <p:nvPr/>
        </p:nvPicPr>
        <p:blipFill>
          <a:blip r:embed="rId6"/>
          <a:stretch>
            <a:fillRect/>
          </a:stretch>
        </p:blipFill>
        <p:spPr>
          <a:xfrm>
            <a:off x="838198" y="1796312"/>
            <a:ext cx="5882310" cy="3822821"/>
          </a:xfrm>
          <a:prstGeom prst="rect">
            <a:avLst/>
          </a:prstGeom>
        </p:spPr>
      </p:pic>
      <p:pic>
        <p:nvPicPr>
          <p:cNvPr id="13" name="Audio 12">
            <a:hlinkClick r:id="" action="ppaction://media"/>
            <a:extLst>
              <a:ext uri="{FF2B5EF4-FFF2-40B4-BE49-F238E27FC236}">
                <a16:creationId xmlns:a16="http://schemas.microsoft.com/office/drawing/2014/main" id="{E3488AD3-7C16-ED82-E971-FD58C3C219E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6938465"/>
      </p:ext>
    </p:extLst>
  </p:cSld>
  <p:clrMapOvr>
    <a:masterClrMapping/>
  </p:clrMapOvr>
  <mc:AlternateContent xmlns:mc="http://schemas.openxmlformats.org/markup-compatibility/2006">
    <mc:Choice xmlns:p14="http://schemas.microsoft.com/office/powerpoint/2010/main" Requires="p14">
      <p:transition spd="slow" p14:dur="2000" advTm="11070"/>
    </mc:Choice>
    <mc:Fallback>
      <p:transition spd="slow" advTm="11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E304-1C0E-E114-46A1-57B8C82E6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92FBA-8A54-CF64-898A-2B430E08CF81}"/>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Marketing</a:t>
            </a:r>
          </a:p>
        </p:txBody>
      </p:sp>
      <p:cxnSp>
        <p:nvCxnSpPr>
          <p:cNvPr id="5" name="Straight Connector 4">
            <a:extLst>
              <a:ext uri="{FF2B5EF4-FFF2-40B4-BE49-F238E27FC236}">
                <a16:creationId xmlns:a16="http://schemas.microsoft.com/office/drawing/2014/main" id="{92CBAA37-7987-1CEC-654C-1734DEE169EA}"/>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A6678F-3B4A-3A8E-76F1-99E1F0EE51CC}"/>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Marketing Insights</a:t>
            </a:r>
          </a:p>
        </p:txBody>
      </p:sp>
      <p:cxnSp>
        <p:nvCxnSpPr>
          <p:cNvPr id="9" name="Straight Connector 8">
            <a:extLst>
              <a:ext uri="{FF2B5EF4-FFF2-40B4-BE49-F238E27FC236}">
                <a16:creationId xmlns:a16="http://schemas.microsoft.com/office/drawing/2014/main" id="{62C97696-14EB-D205-EA38-B7CEDD09E3AC}"/>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5B71806-6D16-1730-6A6C-8E88CB69DD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6" name="Audio 5">
            <a:hlinkClick r:id="" action="ppaction://media"/>
            <a:extLst>
              <a:ext uri="{FF2B5EF4-FFF2-40B4-BE49-F238E27FC236}">
                <a16:creationId xmlns:a16="http://schemas.microsoft.com/office/drawing/2014/main" id="{8586D060-9ECA-5FCE-44F3-C5C8EF1F27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6187159"/>
      </p:ext>
    </p:extLst>
  </p:cSld>
  <p:clrMapOvr>
    <a:masterClrMapping/>
  </p:clrMapOvr>
  <mc:AlternateContent xmlns:mc="http://schemas.openxmlformats.org/markup-compatibility/2006">
    <mc:Choice xmlns:p14="http://schemas.microsoft.com/office/powerpoint/2010/main" Requires="p14">
      <p:transition spd="slow" p14:dur="2000" advTm="5741"/>
    </mc:Choice>
    <mc:Fallback>
      <p:transition spd="slow" advTm="5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4F089-5148-68F2-F4D7-BADDEBB54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E15D2-A886-E7AE-DBCA-DA124E16ADAE}"/>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Marketing</a:t>
            </a:r>
          </a:p>
        </p:txBody>
      </p:sp>
      <p:sp>
        <p:nvSpPr>
          <p:cNvPr id="3" name="Content Placeholder 2">
            <a:extLst>
              <a:ext uri="{FF2B5EF4-FFF2-40B4-BE49-F238E27FC236}">
                <a16:creationId xmlns:a16="http://schemas.microsoft.com/office/drawing/2014/main" id="{B504B80C-4F98-3AE1-1D73-C8253D1BEED7}"/>
              </a:ext>
            </a:extLst>
          </p:cNvPr>
          <p:cNvSpPr>
            <a:spLocks noGrp="1"/>
          </p:cNvSpPr>
          <p:nvPr>
            <p:ph idx="1"/>
          </p:nvPr>
        </p:nvSpPr>
        <p:spPr>
          <a:xfrm>
            <a:off x="838200" y="1825625"/>
            <a:ext cx="10515600" cy="4351338"/>
          </a:xfrm>
        </p:spPr>
        <p:txBody>
          <a:bodyPr>
            <a:normAutofit fontScale="92500" lnSpcReduction="10000"/>
          </a:bodyPr>
          <a:lstStyle/>
          <a:p>
            <a:r>
              <a:rPr lang="en-US" sz="2400" dirty="0">
                <a:latin typeface="Cambria" panose="02040503050406030204" pitchFamily="18" charset="0"/>
                <a:ea typeface="Cambria" panose="02040503050406030204" pitchFamily="18" charset="0"/>
              </a:rPr>
              <a:t>High-impact variables:rfm1 (avg sales past 3 years), rfm2 (lifetime avg sales), and </a:t>
            </a:r>
            <a:r>
              <a:rPr lang="en-US" sz="2400" dirty="0" err="1">
                <a:latin typeface="Cambria" panose="02040503050406030204" pitchFamily="18" charset="0"/>
                <a:ea typeface="Cambria" panose="02040503050406030204" pitchFamily="18" charset="0"/>
              </a:rPr>
              <a:t>demog_homeval</a:t>
            </a:r>
            <a:r>
              <a:rPr lang="en-US" sz="2400" dirty="0">
                <a:latin typeface="Cambria" panose="02040503050406030204" pitchFamily="18" charset="0"/>
                <a:ea typeface="Cambria" panose="02040503050406030204" pitchFamily="18" charset="0"/>
              </a:rPr>
              <a:t> (home value) consistently have the most impact in models.</a:t>
            </a:r>
          </a:p>
          <a:p>
            <a:pPr lvl="1"/>
            <a:r>
              <a:rPr lang="en-US" sz="2000" dirty="0">
                <a:latin typeface="Cambria" panose="02040503050406030204" pitchFamily="18" charset="0"/>
                <a:ea typeface="Cambria" panose="02040503050406030204" pitchFamily="18" charset="0"/>
              </a:rPr>
              <a:t>These make logical sense: prior spending and wealth are predictive of future financial behavior.</a:t>
            </a:r>
          </a:p>
          <a:p>
            <a:r>
              <a:rPr lang="en-US" sz="2400" dirty="0">
                <a:latin typeface="Cambria" panose="02040503050406030204" pitchFamily="18" charset="0"/>
                <a:ea typeface="Cambria" panose="02040503050406030204" pitchFamily="18" charset="0"/>
              </a:rPr>
              <a:t>Negative impact of rfm1 across models:</a:t>
            </a:r>
          </a:p>
          <a:p>
            <a:pPr lvl="1"/>
            <a:r>
              <a:rPr lang="en-US" sz="2000" dirty="0">
                <a:latin typeface="Cambria" panose="02040503050406030204" pitchFamily="18" charset="0"/>
                <a:ea typeface="Cambria" panose="02040503050406030204" pitchFamily="18" charset="0"/>
              </a:rPr>
              <a:t>As prior average sales increase, new product adoption and sales decrease — likely due to market saturation.</a:t>
            </a:r>
          </a:p>
          <a:p>
            <a:pPr lvl="1"/>
            <a:r>
              <a:rPr lang="en-US" sz="2000" dirty="0">
                <a:latin typeface="Cambria" panose="02040503050406030204" pitchFamily="18" charset="0"/>
                <a:ea typeface="Cambria" panose="02040503050406030204" pitchFamily="18" charset="0"/>
              </a:rPr>
              <a:t>Suggests targeting individuals who haven't spent much yet may yield higher returns.</a:t>
            </a:r>
          </a:p>
          <a:p>
            <a:r>
              <a:rPr lang="en-US" sz="2400" dirty="0">
                <a:latin typeface="Cambria" panose="02040503050406030204" pitchFamily="18" charset="0"/>
                <a:ea typeface="Cambria" panose="02040503050406030204" pitchFamily="18" charset="0"/>
              </a:rPr>
              <a:t>Positive impact of rfm5 (count of past purchases):</a:t>
            </a:r>
          </a:p>
          <a:p>
            <a:pPr lvl="1"/>
            <a:r>
              <a:rPr lang="en-US" sz="2000" dirty="0">
                <a:latin typeface="Cambria" panose="02040503050406030204" pitchFamily="18" charset="0"/>
                <a:ea typeface="Cambria" panose="02040503050406030204" pitchFamily="18" charset="0"/>
              </a:rPr>
              <a:t>Indicates loyal, repeat buyers — great targets for promotions and retention marketing.</a:t>
            </a:r>
          </a:p>
          <a:p>
            <a:r>
              <a:rPr lang="en-US" sz="2400" dirty="0">
                <a:latin typeface="Cambria" panose="02040503050406030204" pitchFamily="18" charset="0"/>
                <a:ea typeface="Cambria" panose="02040503050406030204" pitchFamily="18" charset="0"/>
              </a:rPr>
              <a:t>Negative impact of rfm9 (months since last purchase):</a:t>
            </a:r>
          </a:p>
          <a:p>
            <a:pPr lvl="1"/>
            <a:r>
              <a:rPr lang="en-US" sz="2000" dirty="0">
                <a:latin typeface="Cambria" panose="02040503050406030204" pitchFamily="18" charset="0"/>
                <a:ea typeface="Cambria" panose="02040503050406030204" pitchFamily="18" charset="0"/>
              </a:rPr>
              <a:t>Strong signal that the longer it’s been since last purchase, the lower the future sales probability.</a:t>
            </a:r>
          </a:p>
          <a:p>
            <a:pPr lvl="1"/>
            <a:r>
              <a:rPr lang="en-US" sz="2000" dirty="0">
                <a:latin typeface="Cambria" panose="02040503050406030204" pitchFamily="18" charset="0"/>
                <a:ea typeface="Cambria" panose="02040503050406030204" pitchFamily="18" charset="0"/>
              </a:rPr>
              <a:t>These customers are poor targets for marketing efforts.</a:t>
            </a:r>
          </a:p>
        </p:txBody>
      </p:sp>
      <p:cxnSp>
        <p:nvCxnSpPr>
          <p:cNvPr id="5" name="Straight Connector 4">
            <a:extLst>
              <a:ext uri="{FF2B5EF4-FFF2-40B4-BE49-F238E27FC236}">
                <a16:creationId xmlns:a16="http://schemas.microsoft.com/office/drawing/2014/main" id="{BD855FF6-2CDC-AB8B-343F-3ED6A3E1C8E9}"/>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AD6E57C-7C0A-252E-4861-63001876A1D1}"/>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Insights</a:t>
            </a:r>
          </a:p>
        </p:txBody>
      </p:sp>
      <p:cxnSp>
        <p:nvCxnSpPr>
          <p:cNvPr id="9" name="Straight Connector 8">
            <a:extLst>
              <a:ext uri="{FF2B5EF4-FFF2-40B4-BE49-F238E27FC236}">
                <a16:creationId xmlns:a16="http://schemas.microsoft.com/office/drawing/2014/main" id="{6EF734DB-E65D-9EB7-1BDB-B647572D043D}"/>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8A741F0E-8EB3-F7F3-6E64-B363326C3A3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14" name="Audio 13">
            <a:hlinkClick r:id="" action="ppaction://media"/>
            <a:extLst>
              <a:ext uri="{FF2B5EF4-FFF2-40B4-BE49-F238E27FC236}">
                <a16:creationId xmlns:a16="http://schemas.microsoft.com/office/drawing/2014/main" id="{EFE9826A-38F2-B0D2-1285-E804D69A1E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589590"/>
      </p:ext>
    </p:extLst>
  </p:cSld>
  <p:clrMapOvr>
    <a:masterClrMapping/>
  </p:clrMapOvr>
  <mc:AlternateContent xmlns:mc="http://schemas.openxmlformats.org/markup-compatibility/2006">
    <mc:Choice xmlns:p14="http://schemas.microsoft.com/office/powerpoint/2010/main" Requires="p14">
      <p:transition spd="slow" p14:dur="2000" advTm="115848"/>
    </mc:Choice>
    <mc:Fallback>
      <p:transition spd="slow" advTm="115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4A22-5EBC-17A6-785A-5DB8946B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3E58-5CD3-7D4D-D7DA-3DDC191B235D}"/>
              </a:ext>
            </a:extLst>
          </p:cNvPr>
          <p:cNvSpPr>
            <a:spLocks noGrp="1"/>
          </p:cNvSpPr>
          <p:nvPr>
            <p:ph type="title"/>
          </p:nvPr>
        </p:nvSpPr>
        <p:spPr>
          <a:xfrm>
            <a:off x="838200" y="178314"/>
            <a:ext cx="10515600" cy="755751"/>
          </a:xfrm>
        </p:spPr>
        <p:txBody>
          <a:bodyPr>
            <a:normAutofit/>
          </a:bodyPr>
          <a:lstStyle/>
          <a:p>
            <a:pPr algn="ctr"/>
            <a:endParaRPr lang="en-US" sz="4000" dirty="0">
              <a:solidFill>
                <a:srgbClr val="3B2360"/>
              </a:solidFill>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91B5705B-1827-3B5A-6CE9-48265F5B57FF}"/>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6FF43A7-BC28-5728-C8B6-CA4F1519069D}"/>
              </a:ext>
            </a:extLst>
          </p:cNvPr>
          <p:cNvSpPr txBox="1"/>
          <p:nvPr/>
        </p:nvSpPr>
        <p:spPr>
          <a:xfrm>
            <a:off x="838199" y="2819149"/>
            <a:ext cx="5985387"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The End!</a:t>
            </a:r>
          </a:p>
        </p:txBody>
      </p:sp>
      <p:cxnSp>
        <p:nvCxnSpPr>
          <p:cNvPr id="9" name="Straight Connector 8">
            <a:extLst>
              <a:ext uri="{FF2B5EF4-FFF2-40B4-BE49-F238E27FC236}">
                <a16:creationId xmlns:a16="http://schemas.microsoft.com/office/drawing/2014/main" id="{491076C1-FC4F-47A1-C22C-C176F760E894}"/>
              </a:ext>
            </a:extLst>
          </p:cNvPr>
          <p:cNvCxnSpPr>
            <a:cxnSpLocks/>
          </p:cNvCxnSpPr>
          <p:nvPr/>
        </p:nvCxnSpPr>
        <p:spPr>
          <a:xfrm flipV="1">
            <a:off x="838200" y="3280814"/>
            <a:ext cx="5120148" cy="7374"/>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9C4E2A7-C981-532D-3975-2A6AE885A9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F1628E96-F352-2CAE-B853-864BA78554C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0011903"/>
      </p:ext>
    </p:extLst>
  </p:cSld>
  <p:clrMapOvr>
    <a:masterClrMapping/>
  </p:clrMapOvr>
  <mc:AlternateContent xmlns:mc="http://schemas.openxmlformats.org/markup-compatibility/2006">
    <mc:Choice xmlns:p14="http://schemas.microsoft.com/office/powerpoint/2010/main" Requires="p14">
      <p:transition spd="slow" p14:dur="2000" advTm="8571"/>
    </mc:Choice>
    <mc:Fallback>
      <p:transition spd="slow" advTm="8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49915-CA59-45F6-1E09-E90906A79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A2CFD-0A86-D886-F821-9A7B9D9DE682}"/>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Overview</a:t>
            </a:r>
          </a:p>
        </p:txBody>
      </p:sp>
      <p:sp>
        <p:nvSpPr>
          <p:cNvPr id="3" name="Content Placeholder 2">
            <a:extLst>
              <a:ext uri="{FF2B5EF4-FFF2-40B4-BE49-F238E27FC236}">
                <a16:creationId xmlns:a16="http://schemas.microsoft.com/office/drawing/2014/main" id="{E171BB79-474C-DA0F-29B7-E4518C74315A}"/>
              </a:ext>
            </a:extLst>
          </p:cNvPr>
          <p:cNvSpPr>
            <a:spLocks noGrp="1"/>
          </p:cNvSpPr>
          <p:nvPr>
            <p:ph idx="1"/>
          </p:nvPr>
        </p:nvSpPr>
        <p:spPr>
          <a:xfrm>
            <a:off x="838200" y="1825625"/>
            <a:ext cx="10515600" cy="4351338"/>
          </a:xfrm>
        </p:spPr>
        <p:txBody>
          <a:bodyPr>
            <a:normAutofit lnSpcReduction="10000"/>
          </a:bodyPr>
          <a:lstStyle/>
          <a:p>
            <a:r>
              <a:rPr lang="en-US" sz="2400" b="1" dirty="0">
                <a:latin typeface="Cambria" panose="02040503050406030204" pitchFamily="18" charset="0"/>
                <a:ea typeface="Cambria" panose="02040503050406030204" pitchFamily="18" charset="0"/>
              </a:rPr>
              <a:t>Objective:</a:t>
            </a:r>
            <a:r>
              <a:rPr lang="en-US" sz="2400" dirty="0">
                <a:latin typeface="Cambria" panose="02040503050406030204" pitchFamily="18" charset="0"/>
                <a:ea typeface="Cambria" panose="02040503050406030204" pitchFamily="18" charset="0"/>
              </a:rPr>
              <a:t> </a:t>
            </a:r>
          </a:p>
          <a:p>
            <a:pPr lvl="1"/>
            <a:r>
              <a:rPr lang="en-US" sz="2000" dirty="0">
                <a:latin typeface="Cambria" panose="02040503050406030204" pitchFamily="18" charset="0"/>
                <a:ea typeface="Cambria" panose="02040503050406030204" pitchFamily="18" charset="0"/>
              </a:rPr>
              <a:t>Build predictive models that help a major financial institution better understand and anticipate customer behavior in response to marketing efforts</a:t>
            </a:r>
          </a:p>
          <a:p>
            <a:r>
              <a:rPr lang="en-US" b="1" dirty="0">
                <a:latin typeface="Cambria" panose="02040503050406030204" pitchFamily="18" charset="0"/>
                <a:ea typeface="Cambria" panose="02040503050406030204" pitchFamily="18" charset="0"/>
              </a:rPr>
              <a:t>Purpose</a:t>
            </a:r>
            <a:r>
              <a:rPr lang="en-US" dirty="0">
                <a:latin typeface="Cambria" panose="02040503050406030204" pitchFamily="18" charset="0"/>
                <a:ea typeface="Cambria" panose="02040503050406030204" pitchFamily="18" charset="0"/>
              </a:rPr>
              <a:t>: </a:t>
            </a:r>
          </a:p>
          <a:p>
            <a:pPr lvl="1"/>
            <a:r>
              <a:rPr lang="en-US" sz="2000" dirty="0">
                <a:latin typeface="Cambria" panose="02040503050406030204" pitchFamily="18" charset="0"/>
                <a:ea typeface="Cambria" panose="02040503050406030204" pitchFamily="18" charset="0"/>
              </a:rPr>
              <a:t>Identify the models that offer the best predictability while maintaining information regarding the most impactful factors</a:t>
            </a:r>
          </a:p>
          <a:p>
            <a:r>
              <a:rPr lang="en-US" b="1" dirty="0">
                <a:latin typeface="Cambria" panose="02040503050406030204" pitchFamily="18" charset="0"/>
                <a:ea typeface="Cambria" panose="02040503050406030204" pitchFamily="18" charset="0"/>
              </a:rPr>
              <a:t>Dataset</a:t>
            </a:r>
            <a:r>
              <a:rPr lang="en-US" dirty="0">
                <a:latin typeface="Cambria" panose="02040503050406030204" pitchFamily="18" charset="0"/>
                <a:ea typeface="Cambria" panose="02040503050406030204" pitchFamily="18" charset="0"/>
              </a:rPr>
              <a:t>:</a:t>
            </a:r>
          </a:p>
          <a:p>
            <a:pPr lvl="1"/>
            <a:r>
              <a:rPr lang="en-US" sz="2000" dirty="0">
                <a:latin typeface="Cambria" panose="02040503050406030204" pitchFamily="18" charset="0"/>
                <a:ea typeface="Cambria" panose="02040503050406030204" pitchFamily="18" charset="0"/>
              </a:rPr>
              <a:t>Uses the bank dataset, which includes 24 variables and 1.06m observations from account holders at a large financial services firm</a:t>
            </a:r>
          </a:p>
          <a:p>
            <a:r>
              <a:rPr lang="en-US" b="1" dirty="0">
                <a:latin typeface="Cambria" panose="02040503050406030204" pitchFamily="18" charset="0"/>
                <a:ea typeface="Cambria" panose="02040503050406030204" pitchFamily="18" charset="0"/>
              </a:rPr>
              <a:t>Value</a:t>
            </a:r>
            <a:r>
              <a:rPr lang="en-US" dirty="0">
                <a:latin typeface="Cambria" panose="02040503050406030204" pitchFamily="18" charset="0"/>
                <a:ea typeface="Cambria" panose="02040503050406030204" pitchFamily="18" charset="0"/>
              </a:rPr>
              <a:t>:</a:t>
            </a:r>
          </a:p>
          <a:p>
            <a:pPr lvl="1"/>
            <a:r>
              <a:rPr lang="en-US" sz="2000" dirty="0">
                <a:latin typeface="Cambria" panose="02040503050406030204" pitchFamily="18" charset="0"/>
                <a:ea typeface="Cambria" panose="02040503050406030204" pitchFamily="18" charset="0"/>
              </a:rPr>
              <a:t>Gaining insights from large datasets and generating real actionable strategies for marketing and revenue generation</a:t>
            </a:r>
          </a:p>
        </p:txBody>
      </p:sp>
      <p:cxnSp>
        <p:nvCxnSpPr>
          <p:cNvPr id="5" name="Straight Connector 4">
            <a:extLst>
              <a:ext uri="{FF2B5EF4-FFF2-40B4-BE49-F238E27FC236}">
                <a16:creationId xmlns:a16="http://schemas.microsoft.com/office/drawing/2014/main" id="{D500E51A-A18C-09A8-14EF-BDFCBC965D4C}"/>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AA5E799-3659-C190-EC99-D003DC10DD0A}"/>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Goals</a:t>
            </a:r>
          </a:p>
        </p:txBody>
      </p:sp>
      <p:cxnSp>
        <p:nvCxnSpPr>
          <p:cNvPr id="9" name="Straight Connector 8">
            <a:extLst>
              <a:ext uri="{FF2B5EF4-FFF2-40B4-BE49-F238E27FC236}">
                <a16:creationId xmlns:a16="http://schemas.microsoft.com/office/drawing/2014/main" id="{584080F9-736B-6AFA-821C-F5686665705B}"/>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5EF806A2-B645-2D30-BFC7-7F14CFCD97A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5034A1B4-0E91-EC5D-0DCE-4DCC06B85D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083854"/>
      </p:ext>
    </p:extLst>
  </p:cSld>
  <p:clrMapOvr>
    <a:masterClrMapping/>
  </p:clrMapOvr>
  <mc:AlternateContent xmlns:mc="http://schemas.openxmlformats.org/markup-compatibility/2006">
    <mc:Choice xmlns:p14="http://schemas.microsoft.com/office/powerpoint/2010/main" Requires="p14">
      <p:transition spd="slow" p14:dur="2000" advTm="35008"/>
    </mc:Choice>
    <mc:Fallback>
      <p:transition spd="slow" advTm="3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77688-A44A-23E9-29B4-D832363D0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EC28B-10F8-A883-D81D-6BA89B86D554}"/>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Background</a:t>
            </a:r>
          </a:p>
        </p:txBody>
      </p:sp>
      <p:cxnSp>
        <p:nvCxnSpPr>
          <p:cNvPr id="5" name="Straight Connector 4">
            <a:extLst>
              <a:ext uri="{FF2B5EF4-FFF2-40B4-BE49-F238E27FC236}">
                <a16:creationId xmlns:a16="http://schemas.microsoft.com/office/drawing/2014/main" id="{A78F65DF-A350-A5DB-9516-3830C9B8A2C7}"/>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73F9B75-335C-1866-9502-C175D366E7C3}"/>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Original Data</a:t>
            </a:r>
          </a:p>
        </p:txBody>
      </p:sp>
      <p:cxnSp>
        <p:nvCxnSpPr>
          <p:cNvPr id="9" name="Straight Connector 8">
            <a:extLst>
              <a:ext uri="{FF2B5EF4-FFF2-40B4-BE49-F238E27FC236}">
                <a16:creationId xmlns:a16="http://schemas.microsoft.com/office/drawing/2014/main" id="{C23CC083-4A92-A2E7-B72C-8FC9824B2BF5}"/>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68B66CB-8342-DCF3-FA97-76B3E0CD52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6" name="Audio 5">
            <a:hlinkClick r:id="" action="ppaction://media"/>
            <a:extLst>
              <a:ext uri="{FF2B5EF4-FFF2-40B4-BE49-F238E27FC236}">
                <a16:creationId xmlns:a16="http://schemas.microsoft.com/office/drawing/2014/main" id="{11CC3595-E2D8-CBE9-9A9D-F962FF37C8D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9665931"/>
      </p:ext>
    </p:extLst>
  </p:cSld>
  <p:clrMapOvr>
    <a:masterClrMapping/>
  </p:clrMapOvr>
  <mc:AlternateContent xmlns:mc="http://schemas.openxmlformats.org/markup-compatibility/2006">
    <mc:Choice xmlns:p14="http://schemas.microsoft.com/office/powerpoint/2010/main" Requires="p14">
      <p:transition spd="slow" p14:dur="2000" advTm="4338"/>
    </mc:Choice>
    <mc:Fallback>
      <p:transition spd="slow" advTm="4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076A-D4EC-4933-9F98-4D6DC1DAE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533F5-241B-8FA0-A28D-F0DA2C7B02E6}"/>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Background</a:t>
            </a:r>
          </a:p>
        </p:txBody>
      </p:sp>
      <p:sp>
        <p:nvSpPr>
          <p:cNvPr id="3" name="Content Placeholder 2">
            <a:extLst>
              <a:ext uri="{FF2B5EF4-FFF2-40B4-BE49-F238E27FC236}">
                <a16:creationId xmlns:a16="http://schemas.microsoft.com/office/drawing/2014/main" id="{37E7CF7E-75C0-0098-7DBC-9E77954C3215}"/>
              </a:ext>
            </a:extLst>
          </p:cNvPr>
          <p:cNvSpPr>
            <a:spLocks noGrp="1"/>
          </p:cNvSpPr>
          <p:nvPr>
            <p:ph idx="1"/>
          </p:nvPr>
        </p:nvSpPr>
        <p:spPr>
          <a:xfrm>
            <a:off x="838200" y="1825625"/>
            <a:ext cx="10515600" cy="4351338"/>
          </a:xfrm>
        </p:spPr>
        <p:txBody>
          <a:bodyPr>
            <a:normAutofit/>
          </a:bodyPr>
          <a:lstStyle/>
          <a:p>
            <a:r>
              <a:rPr lang="en-US" sz="2400" b="1" dirty="0">
                <a:latin typeface="Cambria" panose="02040503050406030204" pitchFamily="18" charset="0"/>
                <a:ea typeface="Cambria" panose="02040503050406030204" pitchFamily="18" charset="0"/>
              </a:rPr>
              <a:t>Dataset Source</a:t>
            </a:r>
            <a:r>
              <a:rPr lang="en-US" sz="2400" dirty="0">
                <a:latin typeface="Cambria" panose="02040503050406030204" pitchFamily="18" charset="0"/>
                <a:ea typeface="Cambria" panose="02040503050406030204" pitchFamily="18" charset="0"/>
              </a:rPr>
              <a:t>: Provided by the client.</a:t>
            </a:r>
          </a:p>
          <a:p>
            <a:r>
              <a:rPr lang="en-US" sz="2400" b="1" dirty="0">
                <a:latin typeface="Cambria" panose="02040503050406030204" pitchFamily="18" charset="0"/>
                <a:ea typeface="Cambria" panose="02040503050406030204" pitchFamily="18" charset="0"/>
              </a:rPr>
              <a:t>Dataset Composition</a:t>
            </a:r>
            <a:r>
              <a:rPr lang="en-US" sz="2400" dirty="0">
                <a:latin typeface="Cambria" panose="02040503050406030204" pitchFamily="18" charset="0"/>
                <a:ea typeface="Cambria" panose="02040503050406030204" pitchFamily="18" charset="0"/>
              </a:rPr>
              <a:t>: Contains 1,060,038 observations and 24 quantitative and classification variables related to customer activities</a:t>
            </a:r>
          </a:p>
          <a:p>
            <a:pPr lvl="1"/>
            <a:r>
              <a:rPr lang="en-US" b="1" dirty="0">
                <a:latin typeface="Cambria" panose="02040503050406030204" pitchFamily="18" charset="0"/>
                <a:ea typeface="Cambria" panose="02040503050406030204" pitchFamily="18" charset="0"/>
              </a:rPr>
              <a:t>Response Variables</a:t>
            </a:r>
            <a:r>
              <a:rPr lang="en-US" dirty="0">
                <a:latin typeface="Cambria" panose="02040503050406030204" pitchFamily="18" charset="0"/>
                <a:ea typeface="Cambria" panose="02040503050406030204" pitchFamily="18" charset="0"/>
              </a:rPr>
              <a:t>: measures Customer interaction </a:t>
            </a: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b_tgt</a:t>
            </a:r>
            <a:r>
              <a:rPr lang="en-US" b="1" dirty="0">
                <a:latin typeface="Cambria" panose="02040503050406030204" pitchFamily="18" charset="0"/>
                <a:ea typeface="Cambria" panose="02040503050406030204" pitchFamily="18" charset="0"/>
              </a:rPr>
              <a:t>),</a:t>
            </a:r>
            <a:r>
              <a:rPr lang="en-US" dirty="0">
                <a:latin typeface="Cambria" panose="02040503050406030204" pitchFamily="18" charset="0"/>
                <a:ea typeface="Cambria" panose="02040503050406030204" pitchFamily="18" charset="0"/>
              </a:rPr>
              <a:t> magnitude of customer interaction </a:t>
            </a: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int_tgt</a:t>
            </a:r>
            <a:r>
              <a:rPr lang="en-US" b="1" dirty="0">
                <a:latin typeface="Cambria" panose="02040503050406030204" pitchFamily="18" charset="0"/>
                <a:ea typeface="Cambria" panose="02040503050406030204" pitchFamily="18" charset="0"/>
              </a:rPr>
              <a:t>),</a:t>
            </a:r>
            <a:r>
              <a:rPr lang="en-US" dirty="0">
                <a:latin typeface="Cambria" panose="02040503050406030204" pitchFamily="18" charset="0"/>
                <a:ea typeface="Cambria" panose="02040503050406030204" pitchFamily="18" charset="0"/>
              </a:rPr>
              <a:t> and a count of new products purchased (</a:t>
            </a:r>
            <a:r>
              <a:rPr lang="en-US" b="1" dirty="0" err="1">
                <a:latin typeface="Cambria" panose="02040503050406030204" pitchFamily="18" charset="0"/>
                <a:ea typeface="Cambria" panose="02040503050406030204" pitchFamily="18" charset="0"/>
              </a:rPr>
              <a:t>cnt_tgt</a:t>
            </a:r>
            <a:r>
              <a:rPr lang="en-US" b="1" dirty="0">
                <a:latin typeface="Cambria" panose="02040503050406030204" pitchFamily="18" charset="0"/>
                <a:ea typeface="Cambria" panose="02040503050406030204" pitchFamily="18" charset="0"/>
              </a:rPr>
              <a:t>)</a:t>
            </a:r>
          </a:p>
          <a:p>
            <a:pPr lvl="1"/>
            <a:r>
              <a:rPr lang="en-US" b="1" dirty="0">
                <a:latin typeface="Cambria" panose="02040503050406030204" pitchFamily="18" charset="0"/>
                <a:ea typeface="Cambria" panose="02040503050406030204" pitchFamily="18" charset="0"/>
              </a:rPr>
              <a:t>Predictors: </a:t>
            </a:r>
            <a:r>
              <a:rPr lang="en-US" dirty="0">
                <a:latin typeface="Cambria" panose="02040503050406030204" pitchFamily="18" charset="0"/>
                <a:ea typeface="Cambria" panose="02040503050406030204" pitchFamily="18" charset="0"/>
              </a:rPr>
              <a:t>includes 2 categorical account and customer activity variables, 12 interval inputs , and 7 demographic inputs</a:t>
            </a:r>
          </a:p>
          <a:p>
            <a:pPr lvl="1"/>
            <a:endParaRPr lang="en-US" sz="2000" dirty="0">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887A4612-3530-4C21-BA9C-B49B3D47561C}"/>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FABFD43-04B3-57A8-D016-C3594F5EA785}"/>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Initial Dataset</a:t>
            </a:r>
          </a:p>
        </p:txBody>
      </p:sp>
      <p:cxnSp>
        <p:nvCxnSpPr>
          <p:cNvPr id="9" name="Straight Connector 8">
            <a:extLst>
              <a:ext uri="{FF2B5EF4-FFF2-40B4-BE49-F238E27FC236}">
                <a16:creationId xmlns:a16="http://schemas.microsoft.com/office/drawing/2014/main" id="{2F8E5E87-9A38-EBDA-F9CA-10D3BC9BE0DD}"/>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5B1585F-88E7-7B90-DFBE-3EC162CC43F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C458EB1A-A220-156C-33C5-7008BCC59B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7151262"/>
      </p:ext>
    </p:extLst>
  </p:cSld>
  <p:clrMapOvr>
    <a:masterClrMapping/>
  </p:clrMapOvr>
  <mc:AlternateContent xmlns:mc="http://schemas.openxmlformats.org/markup-compatibility/2006">
    <mc:Choice xmlns:p14="http://schemas.microsoft.com/office/powerpoint/2010/main" Requires="p14">
      <p:transition spd="slow" p14:dur="2000" advTm="33746"/>
    </mc:Choice>
    <mc:Fallback>
      <p:transition spd="slow" advTm="33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ACB00-A823-99F8-9423-1F3FCEC5A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A501B-0A68-25ED-FE25-1D1DA2A350F9}"/>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8B0318A4-F64A-6CE2-E4C6-5D4EF93A72B6}"/>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FA76116-48E8-3104-5C65-531AB37F5CD9}"/>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Variable Descriptions</a:t>
            </a:r>
          </a:p>
        </p:txBody>
      </p:sp>
      <p:cxnSp>
        <p:nvCxnSpPr>
          <p:cNvPr id="9" name="Straight Connector 8">
            <a:extLst>
              <a:ext uri="{FF2B5EF4-FFF2-40B4-BE49-F238E27FC236}">
                <a16:creationId xmlns:a16="http://schemas.microsoft.com/office/drawing/2014/main" id="{1D2218A2-01C0-88B4-3DED-C152F75DEE98}"/>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8FC6ADE3-B0AD-C953-742F-E3D46FC04D6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8" name="Audio 7">
            <a:hlinkClick r:id="" action="ppaction://media"/>
            <a:extLst>
              <a:ext uri="{FF2B5EF4-FFF2-40B4-BE49-F238E27FC236}">
                <a16:creationId xmlns:a16="http://schemas.microsoft.com/office/drawing/2014/main" id="{18FE094B-9704-08BF-D2F8-07D29323BF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5780599"/>
      </p:ext>
    </p:extLst>
  </p:cSld>
  <p:clrMapOvr>
    <a:masterClrMapping/>
  </p:clrMapOvr>
  <mc:AlternateContent xmlns:mc="http://schemas.openxmlformats.org/markup-compatibility/2006">
    <mc:Choice xmlns:p14="http://schemas.microsoft.com/office/powerpoint/2010/main" Requires="p14">
      <p:transition spd="slow" p14:dur="2000" advTm="4081"/>
    </mc:Choice>
    <mc:Fallback>
      <p:transition spd="slow" advTm="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934F4-5362-B447-948E-BACAA1211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5D536-F259-9B57-A257-F5431663FF2E}"/>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sp>
        <p:nvSpPr>
          <p:cNvPr id="3" name="Content Placeholder 2">
            <a:extLst>
              <a:ext uri="{FF2B5EF4-FFF2-40B4-BE49-F238E27FC236}">
                <a16:creationId xmlns:a16="http://schemas.microsoft.com/office/drawing/2014/main" id="{C508E395-3FCD-2340-4C6B-39051BDDE2F6}"/>
              </a:ext>
            </a:extLst>
          </p:cNvPr>
          <p:cNvSpPr>
            <a:spLocks noGrp="1"/>
          </p:cNvSpPr>
          <p:nvPr>
            <p:ph idx="1"/>
          </p:nvPr>
        </p:nvSpPr>
        <p:spPr>
          <a:xfrm>
            <a:off x="838200" y="1825625"/>
            <a:ext cx="10515600" cy="4351338"/>
          </a:xfrm>
        </p:spPr>
        <p:txBody>
          <a:bodyPr>
            <a:normAutofit/>
          </a:bodyPr>
          <a:lstStyle/>
          <a:p>
            <a:pPr lvl="1"/>
            <a:endParaRPr lang="en-US" sz="20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383A5A38-EB8A-802B-4921-C8D6A65E01D9}"/>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12F7F8B-42F4-B351-DD01-25A5848E5728}"/>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Descriptions</a:t>
            </a:r>
          </a:p>
        </p:txBody>
      </p:sp>
      <p:cxnSp>
        <p:nvCxnSpPr>
          <p:cNvPr id="9" name="Straight Connector 8">
            <a:extLst>
              <a:ext uri="{FF2B5EF4-FFF2-40B4-BE49-F238E27FC236}">
                <a16:creationId xmlns:a16="http://schemas.microsoft.com/office/drawing/2014/main" id="{EE056784-F6CC-DCE8-7418-7AB74F95C1AE}"/>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516BFA87-8A88-F757-CEB2-2A0F3C2937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8" name="Table 7">
            <a:extLst>
              <a:ext uri="{FF2B5EF4-FFF2-40B4-BE49-F238E27FC236}">
                <a16:creationId xmlns:a16="http://schemas.microsoft.com/office/drawing/2014/main" id="{53249FF7-1FE8-5732-1DEC-CC123C03ED40}"/>
              </a:ext>
            </a:extLst>
          </p:cNvPr>
          <p:cNvGraphicFramePr>
            <a:graphicFrameLocks noGrp="1"/>
          </p:cNvGraphicFramePr>
          <p:nvPr>
            <p:extLst>
              <p:ext uri="{D42A27DB-BD31-4B8C-83A1-F6EECF244321}">
                <p14:modId xmlns:p14="http://schemas.microsoft.com/office/powerpoint/2010/main" val="2157572574"/>
              </p:ext>
            </p:extLst>
          </p:nvPr>
        </p:nvGraphicFramePr>
        <p:xfrm>
          <a:off x="1612491" y="1803447"/>
          <a:ext cx="8967018" cy="4419600"/>
        </p:xfrm>
        <a:graphic>
          <a:graphicData uri="http://schemas.openxmlformats.org/drawingml/2006/table">
            <a:tbl>
              <a:tblPr firstRow="1" firstCol="1" bandRow="1"/>
              <a:tblGrid>
                <a:gridCol w="2989006">
                  <a:extLst>
                    <a:ext uri="{9D8B030D-6E8A-4147-A177-3AD203B41FA5}">
                      <a16:colId xmlns:a16="http://schemas.microsoft.com/office/drawing/2014/main" val="2020156535"/>
                    </a:ext>
                  </a:extLst>
                </a:gridCol>
                <a:gridCol w="2989006">
                  <a:extLst>
                    <a:ext uri="{9D8B030D-6E8A-4147-A177-3AD203B41FA5}">
                      <a16:colId xmlns:a16="http://schemas.microsoft.com/office/drawing/2014/main" val="3011640832"/>
                    </a:ext>
                  </a:extLst>
                </a:gridCol>
                <a:gridCol w="2989006">
                  <a:extLst>
                    <a:ext uri="{9D8B030D-6E8A-4147-A177-3AD203B41FA5}">
                      <a16:colId xmlns:a16="http://schemas.microsoft.com/office/drawing/2014/main" val="1795059561"/>
                    </a:ext>
                  </a:extLst>
                </a:gridCol>
              </a:tblGrid>
              <a:tr h="151223">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Variable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Type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Description</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343991157"/>
                  </a:ext>
                </a:extLst>
              </a:tr>
              <a:tr h="151223">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Target Variables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205682638"/>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B_TGT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Binary</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Tried a New Product (Yes/No)</a:t>
                      </a:r>
                    </a:p>
                  </a:txBody>
                  <a:tcPr marL="61383" marR="61383" marT="0" marB="0">
                    <a:lnL>
                      <a:noFill/>
                    </a:lnL>
                    <a:lnR>
                      <a:noFill/>
                    </a:lnR>
                    <a:lnT>
                      <a:noFill/>
                    </a:lnT>
                    <a:lnB>
                      <a:noFill/>
                    </a:lnB>
                    <a:noFill/>
                  </a:tcPr>
                </a:tc>
                <a:extLst>
                  <a:ext uri="{0D108BD9-81ED-4DB2-BD59-A6C34878D82A}">
                    <a16:rowId xmlns:a16="http://schemas.microsoft.com/office/drawing/2014/main" val="1996318333"/>
                  </a:ext>
                </a:extLst>
              </a:tr>
              <a:tr h="151223">
                <a:tc>
                  <a:txBody>
                    <a:bodyPr/>
                    <a:lstStyle/>
                    <a:p>
                      <a:pPr marL="0" marR="0" algn="ctr">
                        <a:buNone/>
                      </a:pPr>
                      <a:r>
                        <a:rPr lang="en-US" sz="10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INT_TGT</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 New Sales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2765183240"/>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CNT_TGT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Count</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Count of New Products Purchased</a:t>
                      </a:r>
                    </a:p>
                  </a:txBody>
                  <a:tcPr marL="61383" marR="61383" marT="0" marB="0">
                    <a:lnL>
                      <a:noFill/>
                    </a:lnL>
                    <a:lnR>
                      <a:noFill/>
                    </a:lnR>
                    <a:lnT>
                      <a:noFill/>
                    </a:lnT>
                    <a:lnB>
                      <a:noFill/>
                    </a:lnB>
                    <a:noFill/>
                  </a:tcPr>
                </a:tc>
                <a:extLst>
                  <a:ext uri="{0D108BD9-81ED-4DB2-BD59-A6C34878D82A}">
                    <a16:rowId xmlns:a16="http://schemas.microsoft.com/office/drawing/2014/main" val="1726561176"/>
                  </a:ext>
                </a:extLst>
              </a:tr>
              <a:tr h="151223">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Categorical Predictors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1722206316"/>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CAT_INPUT1</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Categorical</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Account Activity</a:t>
                      </a:r>
                    </a:p>
                  </a:txBody>
                  <a:tcPr marL="61383" marR="61383" marT="0" marB="0">
                    <a:lnL>
                      <a:noFill/>
                    </a:lnL>
                    <a:lnR>
                      <a:noFill/>
                    </a:lnR>
                    <a:lnT>
                      <a:noFill/>
                    </a:lnT>
                    <a:lnB>
                      <a:noFill/>
                    </a:lnB>
                    <a:noFill/>
                  </a:tcPr>
                </a:tc>
                <a:extLst>
                  <a:ext uri="{0D108BD9-81ED-4DB2-BD59-A6C34878D82A}">
                    <a16:rowId xmlns:a16="http://schemas.microsoft.com/office/drawing/2014/main" val="2130690535"/>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CAT_INPUT2</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Categorical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Customer Value Level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933817083"/>
                  </a:ext>
                </a:extLst>
              </a:tr>
              <a:tr h="151223">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 Interval Inputs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noFill/>
                  </a:tcPr>
                </a:tc>
                <a:extLst>
                  <a:ext uri="{0D108BD9-81ED-4DB2-BD59-A6C34878D82A}">
                    <a16:rowId xmlns:a16="http://schemas.microsoft.com/office/drawing/2014/main" val="2244919549"/>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Average Sales Past 3 Years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1088352448"/>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RFM2</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Average Sales Lifetime</a:t>
                      </a:r>
                    </a:p>
                  </a:txBody>
                  <a:tcPr marL="61383" marR="61383" marT="0" marB="0">
                    <a:lnL>
                      <a:noFill/>
                    </a:lnL>
                    <a:lnR>
                      <a:noFill/>
                    </a:lnR>
                    <a:lnT>
                      <a:noFill/>
                    </a:lnT>
                    <a:lnB>
                      <a:noFill/>
                    </a:lnB>
                    <a:noFill/>
                  </a:tcPr>
                </a:tc>
                <a:extLst>
                  <a:ext uri="{0D108BD9-81ED-4DB2-BD59-A6C34878D82A}">
                    <a16:rowId xmlns:a16="http://schemas.microsoft.com/office/drawing/2014/main" val="334215766"/>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RFM3</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Avg Sales Past 3 Years - Direct Promo Response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907640010"/>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RFM4</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Last Product Purchase Amount</a:t>
                      </a:r>
                    </a:p>
                  </a:txBody>
                  <a:tcPr marL="61383" marR="61383" marT="0" marB="0">
                    <a:lnL>
                      <a:noFill/>
                    </a:lnL>
                    <a:lnR>
                      <a:noFill/>
                    </a:lnR>
                    <a:lnT>
                      <a:noFill/>
                    </a:lnT>
                    <a:lnB>
                      <a:noFill/>
                    </a:lnB>
                    <a:noFill/>
                  </a:tcPr>
                </a:tc>
                <a:extLst>
                  <a:ext uri="{0D108BD9-81ED-4DB2-BD59-A6C34878D82A}">
                    <a16:rowId xmlns:a16="http://schemas.microsoft.com/office/drawing/2014/main" val="3991937974"/>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Count Purchased Past 3 Years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204077459"/>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Count Purchased Lifetime</a:t>
                      </a:r>
                    </a:p>
                  </a:txBody>
                  <a:tcPr marL="61383" marR="61383" marT="0" marB="0">
                    <a:lnL>
                      <a:noFill/>
                    </a:lnL>
                    <a:lnR>
                      <a:noFill/>
                    </a:lnR>
                    <a:lnT>
                      <a:noFill/>
                    </a:lnT>
                    <a:lnB>
                      <a:noFill/>
                    </a:lnB>
                    <a:noFill/>
                  </a:tcPr>
                </a:tc>
                <a:extLst>
                  <a:ext uri="{0D108BD9-81ED-4DB2-BD59-A6C34878D82A}">
                    <a16:rowId xmlns:a16="http://schemas.microsoft.com/office/drawing/2014/main" val="3885015615"/>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Count Purchased Past 3 Years - Direct Promo Response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2832883073"/>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Count Purchased Lifetime - Direct Promo Response</a:t>
                      </a:r>
                    </a:p>
                  </a:txBody>
                  <a:tcPr marL="61383" marR="61383" marT="0" marB="0">
                    <a:lnL>
                      <a:noFill/>
                    </a:lnL>
                    <a:lnR>
                      <a:noFill/>
                    </a:lnR>
                    <a:lnT>
                      <a:noFill/>
                    </a:lnT>
                    <a:lnB>
                      <a:noFill/>
                    </a:lnB>
                    <a:noFill/>
                  </a:tcPr>
                </a:tc>
                <a:extLst>
                  <a:ext uri="{0D108BD9-81ED-4DB2-BD59-A6C34878D82A}">
                    <a16:rowId xmlns:a16="http://schemas.microsoft.com/office/drawing/2014/main" val="575677989"/>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Months Since Last Purchase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2609632036"/>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Count Total Promos Past Year</a:t>
                      </a:r>
                    </a:p>
                  </a:txBody>
                  <a:tcPr marL="61383" marR="61383" marT="0" marB="0">
                    <a:lnL>
                      <a:noFill/>
                    </a:lnL>
                    <a:lnR>
                      <a:noFill/>
                    </a:lnR>
                    <a:lnT>
                      <a:noFill/>
                    </a:lnT>
                    <a:lnB>
                      <a:noFill/>
                    </a:lnB>
                    <a:noFill/>
                  </a:tcPr>
                </a:tc>
                <a:extLst>
                  <a:ext uri="{0D108BD9-81ED-4DB2-BD59-A6C34878D82A}">
                    <a16:rowId xmlns:a16="http://schemas.microsoft.com/office/drawing/2014/main" val="2393868528"/>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RFM11</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Count Direct Promos Past Year</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16373126"/>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RFM12</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Customer Tenure</a:t>
                      </a:r>
                    </a:p>
                  </a:txBody>
                  <a:tcPr marL="61383" marR="61383" marT="0" marB="0">
                    <a:lnL>
                      <a:noFill/>
                    </a:lnL>
                    <a:lnR>
                      <a:noFill/>
                    </a:lnR>
                    <a:lnT>
                      <a:noFill/>
                    </a:lnT>
                    <a:lnB>
                      <a:noFill/>
                    </a:lnB>
                    <a:noFill/>
                  </a:tcPr>
                </a:tc>
                <a:extLst>
                  <a:ext uri="{0D108BD9-81ED-4DB2-BD59-A6C34878D82A}">
                    <a16:rowId xmlns:a16="http://schemas.microsoft.com/office/drawing/2014/main" val="2359001191"/>
                  </a:ext>
                </a:extLst>
              </a:tr>
              <a:tr h="151223">
                <a:tc>
                  <a:txBody>
                    <a:bodyPr/>
                    <a:lstStyle/>
                    <a:p>
                      <a:pPr marL="0" marR="0" algn="ctr">
                        <a:buNone/>
                      </a:pPr>
                      <a:r>
                        <a:rPr lang="en-US" sz="10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Demographic Inputs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effectLst/>
                          <a:latin typeface="Book Antiqua" panose="02040602050305030304" pitchFamily="18"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537905297"/>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DEMOG_AGE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Customer Age</a:t>
                      </a:r>
                    </a:p>
                  </a:txBody>
                  <a:tcPr marL="61383" marR="61383" marT="0" marB="0">
                    <a:lnL>
                      <a:noFill/>
                    </a:lnL>
                    <a:lnR>
                      <a:noFill/>
                    </a:lnR>
                    <a:lnT>
                      <a:noFill/>
                    </a:lnT>
                    <a:lnB>
                      <a:noFill/>
                    </a:lnB>
                    <a:noFill/>
                  </a:tcPr>
                </a:tc>
                <a:extLst>
                  <a:ext uri="{0D108BD9-81ED-4DB2-BD59-A6C34878D82A}">
                    <a16:rowId xmlns:a16="http://schemas.microsoft.com/office/drawing/2014/main" val="2535517730"/>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DEMOG_GENF</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Binary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Female (Yes/No)</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862901475"/>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DEMOG_GENM</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Binary</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Male (Yes/No)</a:t>
                      </a:r>
                    </a:p>
                  </a:txBody>
                  <a:tcPr marL="61383" marR="61383" marT="0" marB="0">
                    <a:lnL>
                      <a:noFill/>
                    </a:lnL>
                    <a:lnR>
                      <a:noFill/>
                    </a:lnR>
                    <a:lnT>
                      <a:noFill/>
                    </a:lnT>
                    <a:lnB>
                      <a:noFill/>
                    </a:lnB>
                    <a:noFill/>
                  </a:tcPr>
                </a:tc>
                <a:extLst>
                  <a:ext uri="{0D108BD9-81ED-4DB2-BD59-A6C34878D82A}">
                    <a16:rowId xmlns:a16="http://schemas.microsoft.com/office/drawing/2014/main" val="3926737030"/>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DEMOG_HO</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Binary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Homeowner (Yes/No)</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700158"/>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DEMOG_HOMEVAL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Home Value</a:t>
                      </a:r>
                    </a:p>
                  </a:txBody>
                  <a:tcPr marL="61383" marR="61383" marT="0" marB="0">
                    <a:lnL>
                      <a:noFill/>
                    </a:lnL>
                    <a:lnR>
                      <a:noFill/>
                    </a:lnR>
                    <a:lnT>
                      <a:noFill/>
                    </a:lnT>
                    <a:lnB>
                      <a:noFill/>
                    </a:lnB>
                    <a:noFill/>
                  </a:tcPr>
                </a:tc>
                <a:extLst>
                  <a:ext uri="{0D108BD9-81ED-4DB2-BD59-A6C34878D82A}">
                    <a16:rowId xmlns:a16="http://schemas.microsoft.com/office/drawing/2014/main" val="68920319"/>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DEMOG_INC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Numeric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Income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a:noFill/>
                    </a:lnR>
                    <a:lnT>
                      <a:noFill/>
                    </a:lnT>
                    <a:lnB>
                      <a:noFill/>
                    </a:lnB>
                    <a:solidFill>
                      <a:srgbClr val="F2F2F2"/>
                    </a:solidFill>
                  </a:tcPr>
                </a:tc>
                <a:extLst>
                  <a:ext uri="{0D108BD9-81ED-4DB2-BD59-A6C34878D82A}">
                    <a16:rowId xmlns:a16="http://schemas.microsoft.com/office/drawing/2014/main" val="3041444866"/>
                  </a:ext>
                </a:extLst>
              </a:tr>
              <a:tr h="151223">
                <a:tc>
                  <a:txBody>
                    <a:bodyPr/>
                    <a:lstStyle/>
                    <a:p>
                      <a:pPr marL="0" marR="0" algn="ctr">
                        <a:buNone/>
                      </a:pPr>
                      <a:r>
                        <a:rPr lang="en-US" sz="10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DEMOG_PR</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1383" marR="61383"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000">
                          <a:effectLst/>
                          <a:latin typeface="Calibri" panose="020F0502020204030204" pitchFamily="34" charset="0"/>
                          <a:ea typeface="Times New Roman" panose="02020603050405020304" pitchFamily="18" charset="0"/>
                          <a:cs typeface="Times New Roman" panose="02020603050405020304" pitchFamily="18" charset="0"/>
                        </a:rPr>
                        <a:t>Numeric</a:t>
                      </a:r>
                    </a:p>
                  </a:txBody>
                  <a:tcPr marL="61383" marR="61383"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Geographical Retirement Percentage</a:t>
                      </a:r>
                    </a:p>
                  </a:txBody>
                  <a:tcPr marL="61383" marR="61383" marT="0" marB="0">
                    <a:lnL>
                      <a:noFill/>
                    </a:lnL>
                    <a:lnR>
                      <a:noFill/>
                    </a:lnR>
                    <a:lnT>
                      <a:noFill/>
                    </a:lnT>
                    <a:lnB>
                      <a:noFill/>
                    </a:lnB>
                    <a:noFill/>
                  </a:tcPr>
                </a:tc>
                <a:extLst>
                  <a:ext uri="{0D108BD9-81ED-4DB2-BD59-A6C34878D82A}">
                    <a16:rowId xmlns:a16="http://schemas.microsoft.com/office/drawing/2014/main" val="1879326678"/>
                  </a:ext>
                </a:extLst>
              </a:tr>
            </a:tbl>
          </a:graphicData>
        </a:graphic>
      </p:graphicFrame>
      <p:pic>
        <p:nvPicPr>
          <p:cNvPr id="14" name="Audio 13">
            <a:hlinkClick r:id="" action="ppaction://media"/>
            <a:extLst>
              <a:ext uri="{FF2B5EF4-FFF2-40B4-BE49-F238E27FC236}">
                <a16:creationId xmlns:a16="http://schemas.microsoft.com/office/drawing/2014/main" id="{24230AB6-6530-A4C8-D040-B89B4469C6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8196892"/>
      </p:ext>
    </p:extLst>
  </p:cSld>
  <p:clrMapOvr>
    <a:masterClrMapping/>
  </p:clrMapOvr>
  <mc:AlternateContent xmlns:mc="http://schemas.openxmlformats.org/markup-compatibility/2006">
    <mc:Choice xmlns:p14="http://schemas.microsoft.com/office/powerpoint/2010/main" Requires="p14">
      <p:transition spd="slow" p14:dur="2000" advTm="49314"/>
    </mc:Choice>
    <mc:Fallback>
      <p:transition spd="slow" advTm="49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75B17-0F8C-83C2-1C77-B5EE586E7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8BBE7-9849-15AB-AD8A-B0936A0DF8CB}"/>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418067B9-F50B-DE42-019C-7981A2E6C055}"/>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83FE1E4-A714-56C7-5336-B7ACA4636135}"/>
              </a:ext>
            </a:extLst>
          </p:cNvPr>
          <p:cNvSpPr txBox="1"/>
          <p:nvPr/>
        </p:nvSpPr>
        <p:spPr>
          <a:xfrm>
            <a:off x="838200" y="2819149"/>
            <a:ext cx="4490884"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Variable Statistics</a:t>
            </a:r>
          </a:p>
        </p:txBody>
      </p:sp>
      <p:cxnSp>
        <p:nvCxnSpPr>
          <p:cNvPr id="9" name="Straight Connector 8">
            <a:extLst>
              <a:ext uri="{FF2B5EF4-FFF2-40B4-BE49-F238E27FC236}">
                <a16:creationId xmlns:a16="http://schemas.microsoft.com/office/drawing/2014/main" id="{9DBB9531-65AE-EAD8-0F48-EC224C0D6BDB}"/>
              </a:ext>
            </a:extLst>
          </p:cNvPr>
          <p:cNvCxnSpPr/>
          <p:nvPr/>
        </p:nvCxnSpPr>
        <p:spPr>
          <a:xfrm>
            <a:off x="838200" y="3288188"/>
            <a:ext cx="3419168"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291780DA-1B15-93DB-CEC6-09BC040D11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pic>
        <p:nvPicPr>
          <p:cNvPr id="6" name="Audio 5">
            <a:hlinkClick r:id="" action="ppaction://media"/>
            <a:extLst>
              <a:ext uri="{FF2B5EF4-FFF2-40B4-BE49-F238E27FC236}">
                <a16:creationId xmlns:a16="http://schemas.microsoft.com/office/drawing/2014/main" id="{AEFE440B-7CD0-FB92-F0BC-1902A959F7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8973445"/>
      </p:ext>
    </p:extLst>
  </p:cSld>
  <p:clrMapOvr>
    <a:masterClrMapping/>
  </p:clrMapOvr>
  <mc:AlternateContent xmlns:mc="http://schemas.openxmlformats.org/markup-compatibility/2006">
    <mc:Choice xmlns:p14="http://schemas.microsoft.com/office/powerpoint/2010/main" Requires="p14">
      <p:transition spd="slow" p14:dur="2000" advTm="5084"/>
    </mc:Choice>
    <mc:Fallback>
      <p:transition spd="slow" advTm="5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9D7B5-95BF-5DC1-5A32-7D0C0906C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90029-5C11-EA8D-3BB7-5A212C99ECAD}"/>
              </a:ext>
            </a:extLst>
          </p:cNvPr>
          <p:cNvSpPr>
            <a:spLocks noGrp="1"/>
          </p:cNvSpPr>
          <p:nvPr>
            <p:ph type="title"/>
          </p:nvPr>
        </p:nvSpPr>
        <p:spPr>
          <a:xfrm>
            <a:off x="838200" y="178314"/>
            <a:ext cx="10515600" cy="755751"/>
          </a:xfrm>
        </p:spPr>
        <p:txBody>
          <a:bodyPr>
            <a:normAutofit/>
          </a:bodyPr>
          <a:lstStyle/>
          <a:p>
            <a:pPr algn="ctr"/>
            <a:r>
              <a:rPr lang="en-US" sz="4000" dirty="0">
                <a:solidFill>
                  <a:srgbClr val="3B2360"/>
                </a:solidFill>
                <a:latin typeface="Cambria" panose="02040503050406030204" pitchFamily="18" charset="0"/>
                <a:ea typeface="Cambria" panose="02040503050406030204" pitchFamily="18" charset="0"/>
              </a:rPr>
              <a:t>EDA</a:t>
            </a:r>
          </a:p>
        </p:txBody>
      </p:sp>
      <p:cxnSp>
        <p:nvCxnSpPr>
          <p:cNvPr id="5" name="Straight Connector 4">
            <a:extLst>
              <a:ext uri="{FF2B5EF4-FFF2-40B4-BE49-F238E27FC236}">
                <a16:creationId xmlns:a16="http://schemas.microsoft.com/office/drawing/2014/main" id="{A806E526-CD96-D62F-4FE9-84DC48C2A7FA}"/>
              </a:ext>
            </a:extLst>
          </p:cNvPr>
          <p:cNvCxnSpPr/>
          <p:nvPr/>
        </p:nvCxnSpPr>
        <p:spPr>
          <a:xfrm>
            <a:off x="1887793" y="934065"/>
            <a:ext cx="8219768"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EDC3241-3883-8111-3EBC-9E1D4C50DD40}"/>
              </a:ext>
            </a:extLst>
          </p:cNvPr>
          <p:cNvSpPr txBox="1"/>
          <p:nvPr/>
        </p:nvSpPr>
        <p:spPr>
          <a:xfrm>
            <a:off x="838199" y="1238865"/>
            <a:ext cx="534629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Numeric Statistics</a:t>
            </a:r>
          </a:p>
        </p:txBody>
      </p:sp>
      <p:cxnSp>
        <p:nvCxnSpPr>
          <p:cNvPr id="9" name="Straight Connector 8">
            <a:extLst>
              <a:ext uri="{FF2B5EF4-FFF2-40B4-BE49-F238E27FC236}">
                <a16:creationId xmlns:a16="http://schemas.microsoft.com/office/drawing/2014/main" id="{0EEF5CDB-9E9A-DCAA-69CE-3B2E2B7F6DF8}"/>
              </a:ext>
            </a:extLst>
          </p:cNvPr>
          <p:cNvCxnSpPr>
            <a:cxnSpLocks/>
          </p:cNvCxnSpPr>
          <p:nvPr/>
        </p:nvCxnSpPr>
        <p:spPr>
          <a:xfrm>
            <a:off x="838200" y="1700530"/>
            <a:ext cx="5257800" cy="0"/>
          </a:xfrm>
          <a:prstGeom prst="line">
            <a:avLst/>
          </a:prstGeom>
          <a:ln>
            <a:solidFill>
              <a:srgbClr val="3B2360"/>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6AE7B55-B5C6-09B8-3E50-FED3C8E34EF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71" y="6089230"/>
            <a:ext cx="2247368" cy="755752"/>
          </a:xfrm>
          <a:prstGeom prst="rect">
            <a:avLst/>
          </a:prstGeom>
          <a:noFill/>
          <a:ln>
            <a:noFill/>
          </a:ln>
        </p:spPr>
      </p:pic>
      <p:graphicFrame>
        <p:nvGraphicFramePr>
          <p:cNvPr id="8" name="Content Placeholder 7">
            <a:extLst>
              <a:ext uri="{FF2B5EF4-FFF2-40B4-BE49-F238E27FC236}">
                <a16:creationId xmlns:a16="http://schemas.microsoft.com/office/drawing/2014/main" id="{0073685F-3304-411E-855D-A156F240587A}"/>
              </a:ext>
            </a:extLst>
          </p:cNvPr>
          <p:cNvGraphicFramePr>
            <a:graphicFrameLocks noGrp="1"/>
          </p:cNvGraphicFramePr>
          <p:nvPr>
            <p:ph idx="1"/>
            <p:extLst>
              <p:ext uri="{D42A27DB-BD31-4B8C-83A1-F6EECF244321}">
                <p14:modId xmlns:p14="http://schemas.microsoft.com/office/powerpoint/2010/main" val="3905387479"/>
              </p:ext>
            </p:extLst>
          </p:nvPr>
        </p:nvGraphicFramePr>
        <p:xfrm>
          <a:off x="834583" y="1857313"/>
          <a:ext cx="10515600" cy="3840480"/>
        </p:xfrm>
        <a:graphic>
          <a:graphicData uri="http://schemas.openxmlformats.org/drawingml/2006/table">
            <a:tbl>
              <a:tblPr firstRow="1" firstCol="1" bandRow="1"/>
              <a:tblGrid>
                <a:gridCol w="1314450">
                  <a:extLst>
                    <a:ext uri="{9D8B030D-6E8A-4147-A177-3AD203B41FA5}">
                      <a16:colId xmlns:a16="http://schemas.microsoft.com/office/drawing/2014/main" val="2300633585"/>
                    </a:ext>
                  </a:extLst>
                </a:gridCol>
                <a:gridCol w="1314450">
                  <a:extLst>
                    <a:ext uri="{9D8B030D-6E8A-4147-A177-3AD203B41FA5}">
                      <a16:colId xmlns:a16="http://schemas.microsoft.com/office/drawing/2014/main" val="257124304"/>
                    </a:ext>
                  </a:extLst>
                </a:gridCol>
                <a:gridCol w="1314450">
                  <a:extLst>
                    <a:ext uri="{9D8B030D-6E8A-4147-A177-3AD203B41FA5}">
                      <a16:colId xmlns:a16="http://schemas.microsoft.com/office/drawing/2014/main" val="3197783551"/>
                    </a:ext>
                  </a:extLst>
                </a:gridCol>
                <a:gridCol w="1314450">
                  <a:extLst>
                    <a:ext uri="{9D8B030D-6E8A-4147-A177-3AD203B41FA5}">
                      <a16:colId xmlns:a16="http://schemas.microsoft.com/office/drawing/2014/main" val="452929660"/>
                    </a:ext>
                  </a:extLst>
                </a:gridCol>
                <a:gridCol w="1314450">
                  <a:extLst>
                    <a:ext uri="{9D8B030D-6E8A-4147-A177-3AD203B41FA5}">
                      <a16:colId xmlns:a16="http://schemas.microsoft.com/office/drawing/2014/main" val="3728539588"/>
                    </a:ext>
                  </a:extLst>
                </a:gridCol>
                <a:gridCol w="1314450">
                  <a:extLst>
                    <a:ext uri="{9D8B030D-6E8A-4147-A177-3AD203B41FA5}">
                      <a16:colId xmlns:a16="http://schemas.microsoft.com/office/drawing/2014/main" val="1921648614"/>
                    </a:ext>
                  </a:extLst>
                </a:gridCol>
                <a:gridCol w="1314450">
                  <a:extLst>
                    <a:ext uri="{9D8B030D-6E8A-4147-A177-3AD203B41FA5}">
                      <a16:colId xmlns:a16="http://schemas.microsoft.com/office/drawing/2014/main" val="503634121"/>
                    </a:ext>
                  </a:extLst>
                </a:gridCol>
                <a:gridCol w="1314450">
                  <a:extLst>
                    <a:ext uri="{9D8B030D-6E8A-4147-A177-3AD203B41FA5}">
                      <a16:colId xmlns:a16="http://schemas.microsoft.com/office/drawing/2014/main" val="2392086960"/>
                    </a:ext>
                  </a:extLst>
                </a:gridCol>
              </a:tblGrid>
              <a:tr h="212759">
                <a:tc>
                  <a:txBody>
                    <a:bodyPr/>
                    <a:lstStyle/>
                    <a:p>
                      <a:pPr marL="0" marR="0" algn="ctr">
                        <a:buNone/>
                      </a:pPr>
                      <a:r>
                        <a:rPr lang="en-US" sz="14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Variable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Stage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Std Dev</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Median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Max</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buNone/>
                      </a:pPr>
                      <a:r>
                        <a:rPr lang="en-US" sz="1400" b="1"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Skewness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072526340"/>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int_tgt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11235.87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8491.80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500000.00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13.30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878434790"/>
                  </a:ext>
                </a:extLst>
              </a:tr>
              <a:tr h="212759">
                <a:tc>
                  <a:txBody>
                    <a:bodyPr/>
                    <a:lstStyle/>
                    <a:p>
                      <a:pPr marL="0" marR="0" algn="ctr">
                        <a:buNone/>
                      </a:pPr>
                      <a:r>
                        <a:rPr lang="en-US" sz="1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2583.73</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5931.40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200000.00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4.77</a:t>
                      </a:r>
                    </a:p>
                  </a:txBody>
                  <a:tcPr marL="68580" marR="68580" marT="0" marB="0">
                    <a:lnL>
                      <a:noFill/>
                    </a:lnL>
                    <a:lnR>
                      <a:noFill/>
                    </a:lnR>
                    <a:lnT>
                      <a:noFill/>
                    </a:lnT>
                    <a:lnB>
                      <a:noFill/>
                    </a:lnB>
                    <a:noFill/>
                  </a:tcPr>
                </a:tc>
                <a:extLst>
                  <a:ext uri="{0D108BD9-81ED-4DB2-BD59-A6C34878D82A}">
                    <a16:rowId xmlns:a16="http://schemas.microsoft.com/office/drawing/2014/main" val="2417618176"/>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cnt_tgt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819732037"/>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0.37</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0.76</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5.00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2.09</a:t>
                      </a:r>
                    </a:p>
                  </a:txBody>
                  <a:tcPr marL="68580" marR="68580" marT="0" marB="0">
                    <a:lnL>
                      <a:noFill/>
                    </a:lnL>
                    <a:lnR>
                      <a:noFill/>
                    </a:lnR>
                    <a:lnT>
                      <a:noFill/>
                    </a:lnT>
                    <a:lnB>
                      <a:noFill/>
                    </a:lnB>
                    <a:noFill/>
                  </a:tcPr>
                </a:tc>
                <a:extLst>
                  <a:ext uri="{0D108BD9-81ED-4DB2-BD59-A6C34878D82A}">
                    <a16:rowId xmlns:a16="http://schemas.microsoft.com/office/drawing/2014/main" val="2445693802"/>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16.09</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19.30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3713.31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103.31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2011276159"/>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15.44</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15.09</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13.98</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1.15</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2507.50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84.12</a:t>
                      </a:r>
                    </a:p>
                  </a:txBody>
                  <a:tcPr marL="68580" marR="68580" marT="0" marB="0">
                    <a:lnL>
                      <a:noFill/>
                    </a:lnL>
                    <a:lnR>
                      <a:noFill/>
                    </a:lnR>
                    <a:lnT>
                      <a:noFill/>
                    </a:lnT>
                    <a:lnB>
                      <a:noFill/>
                    </a:lnB>
                    <a:noFill/>
                  </a:tcPr>
                </a:tc>
                <a:extLst>
                  <a:ext uri="{0D108BD9-81ED-4DB2-BD59-A6C34878D82A}">
                    <a16:rowId xmlns:a16="http://schemas.microsoft.com/office/drawing/2014/main" val="89665022"/>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13.35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9.47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11.67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650.00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11.12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802270697"/>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12.80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8.93</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11.10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1.58</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436.00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9.92</a:t>
                      </a:r>
                    </a:p>
                  </a:txBody>
                  <a:tcPr marL="68580" marR="68580" marT="0" marB="0">
                    <a:lnL>
                      <a:noFill/>
                    </a:lnL>
                    <a:lnR>
                      <a:noFill/>
                    </a:lnR>
                    <a:lnT>
                      <a:noFill/>
                    </a:lnT>
                    <a:lnB>
                      <a:noFill/>
                    </a:lnB>
                    <a:noFill/>
                  </a:tcPr>
                </a:tc>
                <a:extLst>
                  <a:ext uri="{0D108BD9-81ED-4DB2-BD59-A6C34878D82A}">
                    <a16:rowId xmlns:a16="http://schemas.microsoft.com/office/drawing/2014/main" val="752763081"/>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15.31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18.97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3713.31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114.92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4138281314"/>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15.22</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11.10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14.00</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600.00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9.85</a:t>
                      </a:r>
                    </a:p>
                  </a:txBody>
                  <a:tcPr marL="68580" marR="68580" marT="0" marB="0">
                    <a:lnL>
                      <a:noFill/>
                    </a:lnL>
                    <a:lnR>
                      <a:noFill/>
                    </a:lnR>
                    <a:lnT>
                      <a:noFill/>
                    </a:lnT>
                    <a:lnB>
                      <a:noFill/>
                    </a:lnB>
                    <a:noFill/>
                  </a:tcPr>
                </a:tc>
                <a:extLst>
                  <a:ext uri="{0D108BD9-81ED-4DB2-BD59-A6C34878D82A}">
                    <a16:rowId xmlns:a16="http://schemas.microsoft.com/office/drawing/2014/main" val="1346625671"/>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17.47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37.55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207.18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2295915584"/>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16.70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44.24</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15.00</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10000.00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205.74</a:t>
                      </a:r>
                    </a:p>
                  </a:txBody>
                  <a:tcPr marL="68580" marR="68580" marT="0" marB="0">
                    <a:lnL>
                      <a:noFill/>
                    </a:lnL>
                    <a:lnR>
                      <a:noFill/>
                    </a:lnR>
                    <a:lnT>
                      <a:noFill/>
                    </a:lnT>
                    <a:lnB>
                      <a:noFill/>
                    </a:lnB>
                    <a:noFill/>
                  </a:tcPr>
                </a:tc>
                <a:extLst>
                  <a:ext uri="{0D108BD9-81ED-4DB2-BD59-A6C34878D82A}">
                    <a16:rowId xmlns:a16="http://schemas.microsoft.com/office/drawing/2014/main" val="1634434516"/>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18.00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514708529"/>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3.29</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2.05</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3.00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18.00</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1.10</a:t>
                      </a:r>
                    </a:p>
                  </a:txBody>
                  <a:tcPr marL="68580" marR="68580" marT="0" marB="0">
                    <a:lnL>
                      <a:noFill/>
                    </a:lnL>
                    <a:lnR>
                      <a:noFill/>
                    </a:lnR>
                    <a:lnT>
                      <a:noFill/>
                    </a:lnT>
                    <a:lnB>
                      <a:noFill/>
                    </a:lnB>
                    <a:noFill/>
                  </a:tcPr>
                </a:tc>
                <a:extLst>
                  <a:ext uri="{0D108BD9-81ED-4DB2-BD59-A6C34878D82A}">
                    <a16:rowId xmlns:a16="http://schemas.microsoft.com/office/drawing/2014/main" val="3537978445"/>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rfm6</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9.54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8.47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127.00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1.91</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977692102"/>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After</a:t>
                      </a:r>
                    </a:p>
                  </a:txBody>
                  <a:tcPr marL="68580" marR="68580" marT="0" marB="0">
                    <a:lnL w="12700" cap="flat" cmpd="sng" algn="ctr">
                      <a:solidFill>
                        <a:srgbClr val="7F7F7F"/>
                      </a:solidFill>
                      <a:prstDash val="solid"/>
                      <a:round/>
                      <a:headEnd type="none" w="med" len="med"/>
                      <a:tailEnd type="none" w="med" len="med"/>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10.34</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8.78</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8.00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0.00</a:t>
                      </a:r>
                    </a:p>
                  </a:txBody>
                  <a:tcPr marL="68580" marR="68580" marT="0" marB="0">
                    <a:lnL>
                      <a:noFill/>
                    </a:lnL>
                    <a:lnR>
                      <a:noFill/>
                    </a:lnR>
                    <a:lnT>
                      <a:noFill/>
                    </a:lnT>
                    <a:lnB>
                      <a:noFill/>
                    </a:lnB>
                    <a:noFill/>
                  </a:tcPr>
                </a:tc>
                <a:tc>
                  <a:txBody>
                    <a:bodyPr/>
                    <a:lstStyle/>
                    <a:p>
                      <a:pPr marL="0" marR="0" algn="ctr">
                        <a:buNone/>
                      </a:pPr>
                      <a:r>
                        <a:rPr lang="en-US" sz="1400">
                          <a:effectLst/>
                          <a:latin typeface="Calibri" panose="020F0502020204030204" pitchFamily="34" charset="0"/>
                          <a:ea typeface="Times New Roman" panose="02020603050405020304" pitchFamily="18" charset="0"/>
                          <a:cs typeface="Times New Roman" panose="02020603050405020304" pitchFamily="18" charset="0"/>
                        </a:rPr>
                        <a:t>127.00</a:t>
                      </a:r>
                    </a:p>
                  </a:txBody>
                  <a:tcPr marL="68580" marR="68580" marT="0" marB="0">
                    <a:lnL>
                      <a:noFill/>
                    </a:lnL>
                    <a:lnR>
                      <a:noFill/>
                    </a:lnR>
                    <a:lnT>
                      <a:noFill/>
                    </a:lnT>
                    <a:lnB>
                      <a:noFill/>
                    </a:lnB>
                    <a:noFill/>
                  </a:tcPr>
                </a:tc>
                <a:tc>
                  <a:txBody>
                    <a:bodyPr/>
                    <a:lstStyle/>
                    <a:p>
                      <a:pPr marL="0" marR="0" algn="ctr">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1.77</a:t>
                      </a:r>
                    </a:p>
                  </a:txBody>
                  <a:tcPr marL="68580" marR="68580" marT="0" marB="0">
                    <a:lnL>
                      <a:noFill/>
                    </a:lnL>
                    <a:lnR>
                      <a:noFill/>
                    </a:lnR>
                    <a:lnT>
                      <a:noFill/>
                    </a:lnT>
                    <a:lnB>
                      <a:noFill/>
                    </a:lnB>
                    <a:noFill/>
                  </a:tcPr>
                </a:tc>
                <a:extLst>
                  <a:ext uri="{0D108BD9-81ED-4DB2-BD59-A6C34878D82A}">
                    <a16:rowId xmlns:a16="http://schemas.microsoft.com/office/drawing/2014/main" val="1518619493"/>
                  </a:ext>
                </a:extLst>
              </a:tr>
              <a:tr h="212759">
                <a:tc>
                  <a:txBody>
                    <a:bodyPr/>
                    <a:lstStyle/>
                    <a:p>
                      <a:pPr marL="0" marR="0" algn="ctr">
                        <a:buNone/>
                      </a:pPr>
                      <a:r>
                        <a:rPr lang="en-US" sz="1400" i="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rfm7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Before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11.00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marL="0" marR="0" algn="ctr">
                        <a:buNone/>
                      </a:pPr>
                      <a:r>
                        <a:rPr lang="en-US"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3001063286"/>
                  </a:ext>
                </a:extLst>
              </a:tr>
            </a:tbl>
          </a:graphicData>
        </a:graphic>
      </p:graphicFrame>
      <p:pic>
        <p:nvPicPr>
          <p:cNvPr id="14" name="Audio 13">
            <a:hlinkClick r:id="" action="ppaction://media"/>
            <a:extLst>
              <a:ext uri="{FF2B5EF4-FFF2-40B4-BE49-F238E27FC236}">
                <a16:creationId xmlns:a16="http://schemas.microsoft.com/office/drawing/2014/main" id="{DBD53D5B-B9AC-5D3A-5B99-534ECEAF91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6814045"/>
      </p:ext>
    </p:extLst>
  </p:cSld>
  <p:clrMapOvr>
    <a:masterClrMapping/>
  </p:clrMapOvr>
  <mc:AlternateContent xmlns:mc="http://schemas.openxmlformats.org/markup-compatibility/2006">
    <mc:Choice xmlns:p14="http://schemas.microsoft.com/office/powerpoint/2010/main" Requires="p14">
      <p:transition spd="slow" p14:dur="2000" advTm="42282"/>
    </mc:Choice>
    <mc:Fallback>
      <p:transition spd="slow" advTm="4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CLU_Color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CLU_Colors</Template>
  <TotalTime>497</TotalTime>
  <Words>3379</Words>
  <Application>Microsoft Office PowerPoint</Application>
  <PresentationFormat>Widescreen</PresentationFormat>
  <Paragraphs>1046</Paragraphs>
  <Slides>23</Slides>
  <Notes>23</Notes>
  <HiddenSlides>0</HiddenSlides>
  <MMClips>23</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Aptos</vt:lpstr>
      <vt:lpstr>Aptos Display</vt:lpstr>
      <vt:lpstr>Arial</vt:lpstr>
      <vt:lpstr>Book Antiqua</vt:lpstr>
      <vt:lpstr>Calibri</vt:lpstr>
      <vt:lpstr>Cambria</vt:lpstr>
      <vt:lpstr>CLU_Colors</vt:lpstr>
      <vt:lpstr>Custom Design</vt:lpstr>
      <vt:lpstr>1_Custom Design</vt:lpstr>
      <vt:lpstr>Predictive Modeling for Direct Marketing Optimization in Financial Services</vt:lpstr>
      <vt:lpstr>Overview</vt:lpstr>
      <vt:lpstr>Overview</vt:lpstr>
      <vt:lpstr>Background</vt:lpstr>
      <vt:lpstr>Background</vt:lpstr>
      <vt:lpstr>EDA</vt:lpstr>
      <vt:lpstr>EDA</vt:lpstr>
      <vt:lpstr>EDA</vt:lpstr>
      <vt:lpstr>EDA</vt:lpstr>
      <vt:lpstr>EDA</vt:lpstr>
      <vt:lpstr>EDA</vt:lpstr>
      <vt:lpstr>EDA</vt:lpstr>
      <vt:lpstr>EDA</vt:lpstr>
      <vt:lpstr>Modelling</vt:lpstr>
      <vt:lpstr>Modelling</vt:lpstr>
      <vt:lpstr>Modelling</vt:lpstr>
      <vt:lpstr>Modelling</vt:lpstr>
      <vt:lpstr>Modelling</vt:lpstr>
      <vt:lpstr>Modelling</vt:lpstr>
      <vt:lpstr>Modelling</vt:lpstr>
      <vt:lpstr>Marketing</vt:lpstr>
      <vt:lpstr>Marketing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levenson</dc:creator>
  <cp:lastModifiedBy>shaun levenson</cp:lastModifiedBy>
  <cp:revision>9</cp:revision>
  <dcterms:created xsi:type="dcterms:W3CDTF">2025-03-23T03:49:13Z</dcterms:created>
  <dcterms:modified xsi:type="dcterms:W3CDTF">2025-05-18T21:13:36Z</dcterms:modified>
</cp:coreProperties>
</file>